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95" r:id="rId3"/>
    <p:sldMasterId id="2147483733" r:id="rId4"/>
    <p:sldMasterId id="2147483752" r:id="rId5"/>
  </p:sldMasterIdLst>
  <p:notesMasterIdLst>
    <p:notesMasterId r:id="rId44"/>
  </p:notesMasterIdLst>
  <p:sldIdLst>
    <p:sldId id="258" r:id="rId6"/>
    <p:sldId id="340" r:id="rId7"/>
    <p:sldId id="339" r:id="rId8"/>
    <p:sldId id="256" r:id="rId9"/>
    <p:sldId id="325" r:id="rId10"/>
    <p:sldId id="260" r:id="rId11"/>
    <p:sldId id="282" r:id="rId12"/>
    <p:sldId id="326" r:id="rId13"/>
    <p:sldId id="327" r:id="rId14"/>
    <p:sldId id="328" r:id="rId15"/>
    <p:sldId id="329" r:id="rId16"/>
    <p:sldId id="330" r:id="rId17"/>
    <p:sldId id="331" r:id="rId18"/>
    <p:sldId id="332" r:id="rId19"/>
    <p:sldId id="333" r:id="rId20"/>
    <p:sldId id="334" r:id="rId21"/>
    <p:sldId id="335" r:id="rId22"/>
    <p:sldId id="336" r:id="rId23"/>
    <p:sldId id="337" r:id="rId24"/>
    <p:sldId id="316" r:id="rId25"/>
    <p:sldId id="312" r:id="rId26"/>
    <p:sldId id="310" r:id="rId27"/>
    <p:sldId id="293" r:id="rId28"/>
    <p:sldId id="311" r:id="rId29"/>
    <p:sldId id="313" r:id="rId30"/>
    <p:sldId id="280" r:id="rId31"/>
    <p:sldId id="283" r:id="rId32"/>
    <p:sldId id="276" r:id="rId33"/>
    <p:sldId id="314" r:id="rId34"/>
    <p:sldId id="294" r:id="rId35"/>
    <p:sldId id="322" r:id="rId36"/>
    <p:sldId id="299" r:id="rId37"/>
    <p:sldId id="300" r:id="rId38"/>
    <p:sldId id="315" r:id="rId39"/>
    <p:sldId id="304" r:id="rId40"/>
    <p:sldId id="305" r:id="rId41"/>
    <p:sldId id="338" r:id="rId42"/>
    <p:sldId id="27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97F909-504F-4823-9067-338EB8CE20D5}">
          <p14:sldIdLst>
            <p14:sldId id="258"/>
            <p14:sldId id="340"/>
            <p14:sldId id="339"/>
            <p14:sldId id="256"/>
            <p14:sldId id="325"/>
          </p14:sldIdLst>
        </p14:section>
        <p14:section name="Introduction" id="{ECBE6B28-7418-4569-ADA6-F40E0F805A9C}">
          <p14:sldIdLst>
            <p14:sldId id="260"/>
            <p14:sldId id="282"/>
            <p14:sldId id="326"/>
            <p14:sldId id="327"/>
            <p14:sldId id="328"/>
            <p14:sldId id="329"/>
            <p14:sldId id="330"/>
            <p14:sldId id="331"/>
            <p14:sldId id="332"/>
            <p14:sldId id="333"/>
            <p14:sldId id="334"/>
            <p14:sldId id="335"/>
            <p14:sldId id="336"/>
            <p14:sldId id="337"/>
            <p14:sldId id="316"/>
            <p14:sldId id="312"/>
          </p14:sldIdLst>
        </p14:section>
        <p14:section name="Containers" id="{E575AD71-CE06-4408-BA8A-83D46DBC1322}">
          <p14:sldIdLst/>
        </p14:section>
        <p14:section name="Container Image" id="{18B1465A-0FB9-45C4-968F-FAF226CEBEC0}">
          <p14:sldIdLst/>
        </p14:section>
        <p14:section name="Microservices" id="{E4782C6F-DB91-433C-B5DE-05404ECAE8BE}">
          <p14:sldIdLst>
            <p14:sldId id="310"/>
            <p14:sldId id="293"/>
            <p14:sldId id="311"/>
          </p14:sldIdLst>
        </p14:section>
        <p14:section name="DevOps" id="{91C05DE1-49B4-41F0-A035-7E9D598A0CD4}">
          <p14:sldIdLst>
            <p14:sldId id="313"/>
            <p14:sldId id="280"/>
          </p14:sldIdLst>
        </p14:section>
        <p14:section name="Cloud" id="{B6C62BA9-4A5D-4874-820D-2BE09278B685}">
          <p14:sldIdLst>
            <p14:sldId id="283"/>
            <p14:sldId id="276"/>
            <p14:sldId id="314"/>
          </p14:sldIdLst>
        </p14:section>
        <p14:section name="Close" id="{38FB0E6F-4107-44FC-978B-E5A4320A554E}">
          <p14:sldIdLst>
            <p14:sldId id="294"/>
            <p14:sldId id="322"/>
            <p14:sldId id="299"/>
            <p14:sldId id="300"/>
            <p14:sldId id="315"/>
            <p14:sldId id="304"/>
            <p14:sldId id="305"/>
            <p14:sldId id="338"/>
            <p14:sldId id="27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 Stolts" initials="DS" lastIdx="1" clrIdx="0">
    <p:extLst>
      <p:ext uri="{19B8F6BF-5375-455C-9EA6-DF929625EA0E}">
        <p15:presenceInfo xmlns:p15="http://schemas.microsoft.com/office/powerpoint/2012/main" userId="S-1-5-21-124525095-708259637-1543119021-8149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71505" autoAdjust="0"/>
  </p:normalViewPr>
  <p:slideViewPr>
    <p:cSldViewPr snapToGrid="0">
      <p:cViewPr varScale="1">
        <p:scale>
          <a:sx n="126" d="100"/>
          <a:sy n="126" d="100"/>
        </p:scale>
        <p:origin x="1085" y="82"/>
      </p:cViewPr>
      <p:guideLst/>
    </p:cSldViewPr>
  </p:slideViewPr>
  <p:notesTextViewPr>
    <p:cViewPr>
      <p:scale>
        <a:sx n="1" d="1"/>
        <a:sy n="1" d="1"/>
      </p:scale>
      <p:origin x="0" y="0"/>
    </p:cViewPr>
  </p:notesTextViewPr>
  <p:sorterViewPr>
    <p:cViewPr>
      <p:scale>
        <a:sx n="100" d="100"/>
        <a:sy n="100" d="100"/>
      </p:scale>
      <p:origin x="0" y="-30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3-28T11:08:02.246" idx="1">
    <p:pos x="10" y="10"/>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5C0C42-BE9C-416B-9314-3E3A6BFAC149}" type="doc">
      <dgm:prSet loTypeId="urn:diagrams.loki3.com/BracketList" loCatId="officeonline" qsTypeId="urn:microsoft.com/office/officeart/2005/8/quickstyle/simple1" qsCatId="simple" csTypeId="urn:microsoft.com/office/officeart/2005/8/colors/accent1_2" csCatId="accent1" phldr="1"/>
      <dgm:spPr/>
      <dgm:t>
        <a:bodyPr/>
        <a:lstStyle/>
        <a:p>
          <a:endParaRPr lang="en-US"/>
        </a:p>
      </dgm:t>
    </dgm:pt>
    <dgm:pt modelId="{DC0C3413-3BFC-45A6-AE44-DE2BB610601D}">
      <dgm:prSet phldrT="[Text]"/>
      <dgm:spPr/>
      <dgm:t>
        <a:bodyPr/>
        <a:lstStyle/>
        <a:p>
          <a:r>
            <a:rPr lang="en-US" dirty="0"/>
            <a:t>Copy on Write</a:t>
          </a:r>
        </a:p>
      </dgm:t>
    </dgm:pt>
    <dgm:pt modelId="{9C14EBBA-9580-423D-8467-C0516EE62296}" type="parTrans" cxnId="{D3FF4CFF-C94C-4405-8321-F0CE33244028}">
      <dgm:prSet/>
      <dgm:spPr/>
      <dgm:t>
        <a:bodyPr/>
        <a:lstStyle/>
        <a:p>
          <a:endParaRPr lang="en-US"/>
        </a:p>
      </dgm:t>
    </dgm:pt>
    <dgm:pt modelId="{99D227CE-623A-4611-B827-A99269337F65}" type="sibTrans" cxnId="{D3FF4CFF-C94C-4405-8321-F0CE33244028}">
      <dgm:prSet/>
      <dgm:spPr/>
      <dgm:t>
        <a:bodyPr/>
        <a:lstStyle/>
        <a:p>
          <a:endParaRPr lang="en-US"/>
        </a:p>
      </dgm:t>
    </dgm:pt>
    <dgm:pt modelId="{7B9C8253-7E49-44DB-8355-89537C7EDDBD}">
      <dgm:prSet phldrT="[Text]" custT="1"/>
      <dgm:spPr/>
      <dgm:t>
        <a:bodyPr/>
        <a:lstStyle/>
        <a:p>
          <a:r>
            <a:rPr lang="en-US" sz="2000" dirty="0"/>
            <a:t>Any layer that is  SAVED or Downloaded is locked</a:t>
          </a:r>
        </a:p>
      </dgm:t>
    </dgm:pt>
    <dgm:pt modelId="{8FDA6944-6F5B-4E55-858A-5511723982EF}" type="parTrans" cxnId="{A9959988-B934-4970-9860-36E6D5ECEFCC}">
      <dgm:prSet/>
      <dgm:spPr/>
      <dgm:t>
        <a:bodyPr/>
        <a:lstStyle/>
        <a:p>
          <a:endParaRPr lang="en-US"/>
        </a:p>
      </dgm:t>
    </dgm:pt>
    <dgm:pt modelId="{9B02D271-6043-405B-A035-E7E859C44729}" type="sibTrans" cxnId="{A9959988-B934-4970-9860-36E6D5ECEFCC}">
      <dgm:prSet/>
      <dgm:spPr/>
      <dgm:t>
        <a:bodyPr/>
        <a:lstStyle/>
        <a:p>
          <a:endParaRPr lang="en-US"/>
        </a:p>
      </dgm:t>
    </dgm:pt>
    <dgm:pt modelId="{EA8B1CD3-0CA8-4955-9E2C-FF2DB1A2A3A2}">
      <dgm:prSet phldrT="[Text]"/>
      <dgm:spPr/>
      <dgm:t>
        <a:bodyPr/>
        <a:lstStyle/>
        <a:p>
          <a:r>
            <a:rPr lang="en-US" dirty="0"/>
            <a:t>Any workload</a:t>
          </a:r>
        </a:p>
      </dgm:t>
    </dgm:pt>
    <dgm:pt modelId="{4AD76D28-5E40-4167-8792-3A021E90303C}" type="parTrans" cxnId="{C9ABDF53-0995-4B57-8A54-89F305B15411}">
      <dgm:prSet/>
      <dgm:spPr/>
      <dgm:t>
        <a:bodyPr/>
        <a:lstStyle/>
        <a:p>
          <a:endParaRPr lang="en-US"/>
        </a:p>
      </dgm:t>
    </dgm:pt>
    <dgm:pt modelId="{394038E6-1492-4A0D-98F4-D3CE2C68B5A4}" type="sibTrans" cxnId="{C9ABDF53-0995-4B57-8A54-89F305B15411}">
      <dgm:prSet/>
      <dgm:spPr/>
      <dgm:t>
        <a:bodyPr/>
        <a:lstStyle/>
        <a:p>
          <a:endParaRPr lang="en-US"/>
        </a:p>
      </dgm:t>
    </dgm:pt>
    <dgm:pt modelId="{5EE4BC0F-FB44-4243-9D00-C040F73BFDBD}">
      <dgm:prSet phldrT="[Text]" custT="1"/>
      <dgm:spPr/>
      <dgm:t>
        <a:bodyPr/>
        <a:lstStyle/>
        <a:p>
          <a:r>
            <a:rPr lang="en-US" sz="2000" dirty="0"/>
            <a:t>New Blank is created to allow write</a:t>
          </a:r>
        </a:p>
      </dgm:t>
    </dgm:pt>
    <dgm:pt modelId="{42CBC99A-E5C8-4A45-9955-0F8F86A34F1F}" type="parTrans" cxnId="{034EE393-432A-4824-B4AB-2E0F4F7E2BD0}">
      <dgm:prSet/>
      <dgm:spPr/>
      <dgm:t>
        <a:bodyPr/>
        <a:lstStyle/>
        <a:p>
          <a:endParaRPr lang="en-US"/>
        </a:p>
      </dgm:t>
    </dgm:pt>
    <dgm:pt modelId="{D30456E6-D5F2-4D64-B0B2-E82804EDC51F}" type="sibTrans" cxnId="{034EE393-432A-4824-B4AB-2E0F4F7E2BD0}">
      <dgm:prSet/>
      <dgm:spPr/>
      <dgm:t>
        <a:bodyPr/>
        <a:lstStyle/>
        <a:p>
          <a:endParaRPr lang="en-US"/>
        </a:p>
      </dgm:t>
    </dgm:pt>
    <dgm:pt modelId="{A319FE84-D594-4106-B7F7-671DF7E4F388}">
      <dgm:prSet phldrT="[Text]"/>
      <dgm:spPr/>
      <dgm:t>
        <a:bodyPr/>
        <a:lstStyle/>
        <a:p>
          <a:r>
            <a:rPr lang="en-US" dirty="0"/>
            <a:t>Container Engine</a:t>
          </a:r>
        </a:p>
      </dgm:t>
    </dgm:pt>
    <dgm:pt modelId="{59EFE5F7-06F2-4FD3-B025-4FD1F322C519}" type="parTrans" cxnId="{5092CB01-7C3C-494B-AFDF-586D6C7FC9B1}">
      <dgm:prSet/>
      <dgm:spPr/>
      <dgm:t>
        <a:bodyPr/>
        <a:lstStyle/>
        <a:p>
          <a:endParaRPr lang="en-US"/>
        </a:p>
      </dgm:t>
    </dgm:pt>
    <dgm:pt modelId="{4A3147E2-F19A-4A6B-9E2E-E82B9FF54D2B}" type="sibTrans" cxnId="{5092CB01-7C3C-494B-AFDF-586D6C7FC9B1}">
      <dgm:prSet/>
      <dgm:spPr/>
      <dgm:t>
        <a:bodyPr/>
        <a:lstStyle/>
        <a:p>
          <a:endParaRPr lang="en-US"/>
        </a:p>
      </dgm:t>
    </dgm:pt>
    <dgm:pt modelId="{8DE38A90-3049-41FA-BEBB-06B902632FE2}">
      <dgm:prSet phldrT="[Text]"/>
      <dgm:spPr/>
      <dgm:t>
        <a:bodyPr/>
        <a:lstStyle/>
        <a:p>
          <a:r>
            <a:rPr lang="en-US" dirty="0"/>
            <a:t>Engine and Orchestration are different jobs, not always different products</a:t>
          </a:r>
        </a:p>
      </dgm:t>
    </dgm:pt>
    <dgm:pt modelId="{B61F547D-532C-482B-B8A7-97A2DD9DD84E}" type="parTrans" cxnId="{93BDF132-B705-4042-9F1C-793FCB27227A}">
      <dgm:prSet/>
      <dgm:spPr/>
      <dgm:t>
        <a:bodyPr/>
        <a:lstStyle/>
        <a:p>
          <a:endParaRPr lang="en-US"/>
        </a:p>
      </dgm:t>
    </dgm:pt>
    <dgm:pt modelId="{64A8A61C-7091-4A48-ACB5-D746204DB524}" type="sibTrans" cxnId="{93BDF132-B705-4042-9F1C-793FCB27227A}">
      <dgm:prSet/>
      <dgm:spPr/>
      <dgm:t>
        <a:bodyPr/>
        <a:lstStyle/>
        <a:p>
          <a:endParaRPr lang="en-US"/>
        </a:p>
      </dgm:t>
    </dgm:pt>
    <dgm:pt modelId="{ED6392E3-827B-4CB4-A76C-B890B3DBDCCB}">
      <dgm:prSet phldrT="[Text]"/>
      <dgm:spPr/>
      <dgm:t>
        <a:bodyPr/>
        <a:lstStyle/>
        <a:p>
          <a:r>
            <a:rPr lang="en-US" dirty="0"/>
            <a:t>Any workload can be set as a BASE by saving</a:t>
          </a:r>
        </a:p>
      </dgm:t>
    </dgm:pt>
    <dgm:pt modelId="{3B135C85-385C-4F79-8C1E-4D8E22EB2C00}" type="parTrans" cxnId="{DA2ACDF3-C38E-4C99-8FFD-ACB6467570B2}">
      <dgm:prSet/>
      <dgm:spPr/>
      <dgm:t>
        <a:bodyPr/>
        <a:lstStyle/>
        <a:p>
          <a:endParaRPr lang="en-US"/>
        </a:p>
      </dgm:t>
    </dgm:pt>
    <dgm:pt modelId="{91A0BBF0-2CBE-438C-A65C-C763028B3067}" type="sibTrans" cxnId="{DA2ACDF3-C38E-4C99-8FFD-ACB6467570B2}">
      <dgm:prSet/>
      <dgm:spPr/>
      <dgm:t>
        <a:bodyPr/>
        <a:lstStyle/>
        <a:p>
          <a:endParaRPr lang="en-US"/>
        </a:p>
      </dgm:t>
    </dgm:pt>
    <dgm:pt modelId="{11C78EE8-6B34-47E7-8947-3EE3CA7BEA5F}">
      <dgm:prSet phldrT="[Text]"/>
      <dgm:spPr/>
      <dgm:t>
        <a:bodyPr/>
        <a:lstStyle/>
        <a:p>
          <a:r>
            <a:rPr lang="en-US" dirty="0"/>
            <a:t>It can then be used as a base, All required pieces below it will automatically be deployed</a:t>
          </a:r>
        </a:p>
      </dgm:t>
    </dgm:pt>
    <dgm:pt modelId="{4684D40B-4AB4-463F-B087-FCFB6B6CF8C2}" type="parTrans" cxnId="{0DD1DB83-2B9E-4050-9F8C-6650843C0105}">
      <dgm:prSet/>
      <dgm:spPr/>
      <dgm:t>
        <a:bodyPr/>
        <a:lstStyle/>
        <a:p>
          <a:endParaRPr lang="en-US"/>
        </a:p>
      </dgm:t>
    </dgm:pt>
    <dgm:pt modelId="{421F4711-1885-482E-924A-72D402F869E6}" type="sibTrans" cxnId="{0DD1DB83-2B9E-4050-9F8C-6650843C0105}">
      <dgm:prSet/>
      <dgm:spPr/>
      <dgm:t>
        <a:bodyPr/>
        <a:lstStyle/>
        <a:p>
          <a:endParaRPr lang="en-US"/>
        </a:p>
      </dgm:t>
    </dgm:pt>
    <dgm:pt modelId="{42885F65-5F68-4B87-8A35-8155B9D65ADE}" type="pres">
      <dgm:prSet presAssocID="{FC5C0C42-BE9C-416B-9314-3E3A6BFAC149}" presName="Name0" presStyleCnt="0">
        <dgm:presLayoutVars>
          <dgm:dir/>
          <dgm:animLvl val="lvl"/>
          <dgm:resizeHandles val="exact"/>
        </dgm:presLayoutVars>
      </dgm:prSet>
      <dgm:spPr/>
    </dgm:pt>
    <dgm:pt modelId="{B934AD1C-A755-4585-BDE8-74CD01455D80}" type="pres">
      <dgm:prSet presAssocID="{A319FE84-D594-4106-B7F7-671DF7E4F388}" presName="linNode" presStyleCnt="0"/>
      <dgm:spPr/>
    </dgm:pt>
    <dgm:pt modelId="{A054B50B-7171-4524-8660-7496C43BE0DD}" type="pres">
      <dgm:prSet presAssocID="{A319FE84-D594-4106-B7F7-671DF7E4F388}" presName="parTx" presStyleLbl="revTx" presStyleIdx="0" presStyleCnt="3">
        <dgm:presLayoutVars>
          <dgm:chMax val="1"/>
          <dgm:bulletEnabled val="1"/>
        </dgm:presLayoutVars>
      </dgm:prSet>
      <dgm:spPr/>
    </dgm:pt>
    <dgm:pt modelId="{E1296FB1-E77D-4E4D-AA2A-D1BDE7D7329E}" type="pres">
      <dgm:prSet presAssocID="{A319FE84-D594-4106-B7F7-671DF7E4F388}" presName="bracket" presStyleLbl="parChTrans1D1" presStyleIdx="0" presStyleCnt="3"/>
      <dgm:spPr/>
    </dgm:pt>
    <dgm:pt modelId="{D2ABF5D0-A3E4-4C12-BA66-4D6A20A3A8EF}" type="pres">
      <dgm:prSet presAssocID="{A319FE84-D594-4106-B7F7-671DF7E4F388}" presName="spH" presStyleCnt="0"/>
      <dgm:spPr/>
    </dgm:pt>
    <dgm:pt modelId="{CED78425-D125-4797-8495-ACB713F23951}" type="pres">
      <dgm:prSet presAssocID="{A319FE84-D594-4106-B7F7-671DF7E4F388}" presName="desTx" presStyleLbl="node1" presStyleIdx="0" presStyleCnt="3">
        <dgm:presLayoutVars>
          <dgm:bulletEnabled val="1"/>
        </dgm:presLayoutVars>
      </dgm:prSet>
      <dgm:spPr/>
    </dgm:pt>
    <dgm:pt modelId="{2E6D6850-1114-45B8-B29A-C5A200370005}" type="pres">
      <dgm:prSet presAssocID="{4A3147E2-F19A-4A6B-9E2E-E82B9FF54D2B}" presName="spV" presStyleCnt="0"/>
      <dgm:spPr/>
    </dgm:pt>
    <dgm:pt modelId="{524FEC1A-E46A-43FF-B44A-D6D423932B70}" type="pres">
      <dgm:prSet presAssocID="{DC0C3413-3BFC-45A6-AE44-DE2BB610601D}" presName="linNode" presStyleCnt="0"/>
      <dgm:spPr/>
    </dgm:pt>
    <dgm:pt modelId="{9160C2B7-6C1C-486C-B6B1-146A110872B3}" type="pres">
      <dgm:prSet presAssocID="{DC0C3413-3BFC-45A6-AE44-DE2BB610601D}" presName="parTx" presStyleLbl="revTx" presStyleIdx="1" presStyleCnt="3">
        <dgm:presLayoutVars>
          <dgm:chMax val="1"/>
          <dgm:bulletEnabled val="1"/>
        </dgm:presLayoutVars>
      </dgm:prSet>
      <dgm:spPr/>
    </dgm:pt>
    <dgm:pt modelId="{713AB005-68EF-465C-AD8B-6EE3B5F191DF}" type="pres">
      <dgm:prSet presAssocID="{DC0C3413-3BFC-45A6-AE44-DE2BB610601D}" presName="bracket" presStyleLbl="parChTrans1D1" presStyleIdx="1" presStyleCnt="3"/>
      <dgm:spPr/>
    </dgm:pt>
    <dgm:pt modelId="{5557DD6A-13FE-439E-92B7-6DB6F6EE8D76}" type="pres">
      <dgm:prSet presAssocID="{DC0C3413-3BFC-45A6-AE44-DE2BB610601D}" presName="spH" presStyleCnt="0"/>
      <dgm:spPr/>
    </dgm:pt>
    <dgm:pt modelId="{56C5F5A4-589F-433A-91F0-BED3D3EF62E9}" type="pres">
      <dgm:prSet presAssocID="{DC0C3413-3BFC-45A6-AE44-DE2BB610601D}" presName="desTx" presStyleLbl="node1" presStyleIdx="1" presStyleCnt="3">
        <dgm:presLayoutVars>
          <dgm:bulletEnabled val="1"/>
        </dgm:presLayoutVars>
      </dgm:prSet>
      <dgm:spPr/>
    </dgm:pt>
    <dgm:pt modelId="{4639C524-340A-4D13-A329-95139C288094}" type="pres">
      <dgm:prSet presAssocID="{99D227CE-623A-4611-B827-A99269337F65}" presName="spV" presStyleCnt="0"/>
      <dgm:spPr/>
    </dgm:pt>
    <dgm:pt modelId="{80461A55-D046-4DEE-89EB-AB5B2EB7C6C0}" type="pres">
      <dgm:prSet presAssocID="{EA8B1CD3-0CA8-4955-9E2C-FF2DB1A2A3A2}" presName="linNode" presStyleCnt="0"/>
      <dgm:spPr/>
    </dgm:pt>
    <dgm:pt modelId="{1164EB3F-4006-42D4-A35E-B013C4A67832}" type="pres">
      <dgm:prSet presAssocID="{EA8B1CD3-0CA8-4955-9E2C-FF2DB1A2A3A2}" presName="parTx" presStyleLbl="revTx" presStyleIdx="2" presStyleCnt="3">
        <dgm:presLayoutVars>
          <dgm:chMax val="1"/>
          <dgm:bulletEnabled val="1"/>
        </dgm:presLayoutVars>
      </dgm:prSet>
      <dgm:spPr/>
    </dgm:pt>
    <dgm:pt modelId="{D2E37587-6991-4A12-998C-3FAB8F795268}" type="pres">
      <dgm:prSet presAssocID="{EA8B1CD3-0CA8-4955-9E2C-FF2DB1A2A3A2}" presName="bracket" presStyleLbl="parChTrans1D1" presStyleIdx="2" presStyleCnt="3"/>
      <dgm:spPr/>
    </dgm:pt>
    <dgm:pt modelId="{CA1C0D98-15A6-4DA0-9792-85D69E04DC16}" type="pres">
      <dgm:prSet presAssocID="{EA8B1CD3-0CA8-4955-9E2C-FF2DB1A2A3A2}" presName="spH" presStyleCnt="0"/>
      <dgm:spPr/>
    </dgm:pt>
    <dgm:pt modelId="{B4DB1205-CD86-4B88-9736-653DC2121195}" type="pres">
      <dgm:prSet presAssocID="{EA8B1CD3-0CA8-4955-9E2C-FF2DB1A2A3A2}" presName="desTx" presStyleLbl="node1" presStyleIdx="2" presStyleCnt="3">
        <dgm:presLayoutVars>
          <dgm:bulletEnabled val="1"/>
        </dgm:presLayoutVars>
      </dgm:prSet>
      <dgm:spPr/>
    </dgm:pt>
  </dgm:ptLst>
  <dgm:cxnLst>
    <dgm:cxn modelId="{5092CB01-7C3C-494B-AFDF-586D6C7FC9B1}" srcId="{FC5C0C42-BE9C-416B-9314-3E3A6BFAC149}" destId="{A319FE84-D594-4106-B7F7-671DF7E4F388}" srcOrd="0" destOrd="0" parTransId="{59EFE5F7-06F2-4FD3-B025-4FD1F322C519}" sibTransId="{4A3147E2-F19A-4A6B-9E2E-E82B9FF54D2B}"/>
    <dgm:cxn modelId="{5C9C5604-DB7D-467A-BD7D-58DB165B05A6}" type="presOf" srcId="{7B9C8253-7E49-44DB-8355-89537C7EDDBD}" destId="{56C5F5A4-589F-433A-91F0-BED3D3EF62E9}" srcOrd="0" destOrd="0" presId="urn:diagrams.loki3.com/BracketList"/>
    <dgm:cxn modelId="{8C88B321-B455-4CF6-B37A-B4045A83CF74}" type="presOf" srcId="{FC5C0C42-BE9C-416B-9314-3E3A6BFAC149}" destId="{42885F65-5F68-4B87-8A35-8155B9D65ADE}" srcOrd="0" destOrd="0" presId="urn:diagrams.loki3.com/BracketList"/>
    <dgm:cxn modelId="{CF966D26-FCBC-407C-9EBC-F47F521E9073}" type="presOf" srcId="{ED6392E3-827B-4CB4-A76C-B890B3DBDCCB}" destId="{B4DB1205-CD86-4B88-9736-653DC2121195}" srcOrd="0" destOrd="0" presId="urn:diagrams.loki3.com/BracketList"/>
    <dgm:cxn modelId="{93BDF132-B705-4042-9F1C-793FCB27227A}" srcId="{A319FE84-D594-4106-B7F7-671DF7E4F388}" destId="{8DE38A90-3049-41FA-BEBB-06B902632FE2}" srcOrd="0" destOrd="0" parTransId="{B61F547D-532C-482B-B8A7-97A2DD9DD84E}" sibTransId="{64A8A61C-7091-4A48-ACB5-D746204DB524}"/>
    <dgm:cxn modelId="{44728642-9F75-476A-B892-2941FE166A80}" type="presOf" srcId="{8DE38A90-3049-41FA-BEBB-06B902632FE2}" destId="{CED78425-D125-4797-8495-ACB713F23951}" srcOrd="0" destOrd="0" presId="urn:diagrams.loki3.com/BracketList"/>
    <dgm:cxn modelId="{C9ABDF53-0995-4B57-8A54-89F305B15411}" srcId="{FC5C0C42-BE9C-416B-9314-3E3A6BFAC149}" destId="{EA8B1CD3-0CA8-4955-9E2C-FF2DB1A2A3A2}" srcOrd="2" destOrd="0" parTransId="{4AD76D28-5E40-4167-8792-3A021E90303C}" sibTransId="{394038E6-1492-4A0D-98F4-D3CE2C68B5A4}"/>
    <dgm:cxn modelId="{35D75C82-923A-4B7A-8973-09098931736A}" type="presOf" srcId="{5EE4BC0F-FB44-4243-9D00-C040F73BFDBD}" destId="{56C5F5A4-589F-433A-91F0-BED3D3EF62E9}" srcOrd="0" destOrd="1" presId="urn:diagrams.loki3.com/BracketList"/>
    <dgm:cxn modelId="{0DD1DB83-2B9E-4050-9F8C-6650843C0105}" srcId="{EA8B1CD3-0CA8-4955-9E2C-FF2DB1A2A3A2}" destId="{11C78EE8-6B34-47E7-8947-3EE3CA7BEA5F}" srcOrd="1" destOrd="0" parTransId="{4684D40B-4AB4-463F-B087-FCFB6B6CF8C2}" sibTransId="{421F4711-1885-482E-924A-72D402F869E6}"/>
    <dgm:cxn modelId="{A9959988-B934-4970-9860-36E6D5ECEFCC}" srcId="{DC0C3413-3BFC-45A6-AE44-DE2BB610601D}" destId="{7B9C8253-7E49-44DB-8355-89537C7EDDBD}" srcOrd="0" destOrd="0" parTransId="{8FDA6944-6F5B-4E55-858A-5511723982EF}" sibTransId="{9B02D271-6043-405B-A035-E7E859C44729}"/>
    <dgm:cxn modelId="{C37ED090-16B2-477A-A747-7F8AC0994760}" type="presOf" srcId="{11C78EE8-6B34-47E7-8947-3EE3CA7BEA5F}" destId="{B4DB1205-CD86-4B88-9736-653DC2121195}" srcOrd="0" destOrd="1" presId="urn:diagrams.loki3.com/BracketList"/>
    <dgm:cxn modelId="{034EE393-432A-4824-B4AB-2E0F4F7E2BD0}" srcId="{DC0C3413-3BFC-45A6-AE44-DE2BB610601D}" destId="{5EE4BC0F-FB44-4243-9D00-C040F73BFDBD}" srcOrd="1" destOrd="0" parTransId="{42CBC99A-E5C8-4A45-9955-0F8F86A34F1F}" sibTransId="{D30456E6-D5F2-4D64-B0B2-E82804EDC51F}"/>
    <dgm:cxn modelId="{B86D6ECA-08BC-4780-86E2-77D770C18BA7}" type="presOf" srcId="{EA8B1CD3-0CA8-4955-9E2C-FF2DB1A2A3A2}" destId="{1164EB3F-4006-42D4-A35E-B013C4A67832}" srcOrd="0" destOrd="0" presId="urn:diagrams.loki3.com/BracketList"/>
    <dgm:cxn modelId="{05B9CFF2-F771-4922-8AFC-A85A4B894CCB}" type="presOf" srcId="{A319FE84-D594-4106-B7F7-671DF7E4F388}" destId="{A054B50B-7171-4524-8660-7496C43BE0DD}" srcOrd="0" destOrd="0" presId="urn:diagrams.loki3.com/BracketList"/>
    <dgm:cxn modelId="{8A686EF3-63CB-4B2A-901B-956634F9117C}" type="presOf" srcId="{DC0C3413-3BFC-45A6-AE44-DE2BB610601D}" destId="{9160C2B7-6C1C-486C-B6B1-146A110872B3}" srcOrd="0" destOrd="0" presId="urn:diagrams.loki3.com/BracketList"/>
    <dgm:cxn modelId="{DA2ACDF3-C38E-4C99-8FFD-ACB6467570B2}" srcId="{EA8B1CD3-0CA8-4955-9E2C-FF2DB1A2A3A2}" destId="{ED6392E3-827B-4CB4-A76C-B890B3DBDCCB}" srcOrd="0" destOrd="0" parTransId="{3B135C85-385C-4F79-8C1E-4D8E22EB2C00}" sibTransId="{91A0BBF0-2CBE-438C-A65C-C763028B3067}"/>
    <dgm:cxn modelId="{D3FF4CFF-C94C-4405-8321-F0CE33244028}" srcId="{FC5C0C42-BE9C-416B-9314-3E3A6BFAC149}" destId="{DC0C3413-3BFC-45A6-AE44-DE2BB610601D}" srcOrd="1" destOrd="0" parTransId="{9C14EBBA-9580-423D-8467-C0516EE62296}" sibTransId="{99D227CE-623A-4611-B827-A99269337F65}"/>
    <dgm:cxn modelId="{F89D26FF-6D1B-4FBB-BDAE-938C5008A790}" type="presParOf" srcId="{42885F65-5F68-4B87-8A35-8155B9D65ADE}" destId="{B934AD1C-A755-4585-BDE8-74CD01455D80}" srcOrd="0" destOrd="0" presId="urn:diagrams.loki3.com/BracketList"/>
    <dgm:cxn modelId="{25F23D4A-206F-4F3D-A616-18F0E34DF4D0}" type="presParOf" srcId="{B934AD1C-A755-4585-BDE8-74CD01455D80}" destId="{A054B50B-7171-4524-8660-7496C43BE0DD}" srcOrd="0" destOrd="0" presId="urn:diagrams.loki3.com/BracketList"/>
    <dgm:cxn modelId="{64522550-8A80-4F09-BE3F-39FABD607863}" type="presParOf" srcId="{B934AD1C-A755-4585-BDE8-74CD01455D80}" destId="{E1296FB1-E77D-4E4D-AA2A-D1BDE7D7329E}" srcOrd="1" destOrd="0" presId="urn:diagrams.loki3.com/BracketList"/>
    <dgm:cxn modelId="{21C25A94-E85A-4858-B5EE-C4D27FFAC68E}" type="presParOf" srcId="{B934AD1C-A755-4585-BDE8-74CD01455D80}" destId="{D2ABF5D0-A3E4-4C12-BA66-4D6A20A3A8EF}" srcOrd="2" destOrd="0" presId="urn:diagrams.loki3.com/BracketList"/>
    <dgm:cxn modelId="{DBCF91EF-B5CC-46B4-B4FF-8DBC8BC10586}" type="presParOf" srcId="{B934AD1C-A755-4585-BDE8-74CD01455D80}" destId="{CED78425-D125-4797-8495-ACB713F23951}" srcOrd="3" destOrd="0" presId="urn:diagrams.loki3.com/BracketList"/>
    <dgm:cxn modelId="{F67ADA1C-2F9D-4652-927A-CE921C6F2D4B}" type="presParOf" srcId="{42885F65-5F68-4B87-8A35-8155B9D65ADE}" destId="{2E6D6850-1114-45B8-B29A-C5A200370005}" srcOrd="1" destOrd="0" presId="urn:diagrams.loki3.com/BracketList"/>
    <dgm:cxn modelId="{4ADD1C41-A9DF-4E3F-93C7-C53E7DB3F011}" type="presParOf" srcId="{42885F65-5F68-4B87-8A35-8155B9D65ADE}" destId="{524FEC1A-E46A-43FF-B44A-D6D423932B70}" srcOrd="2" destOrd="0" presId="urn:diagrams.loki3.com/BracketList"/>
    <dgm:cxn modelId="{3E443B9A-F02D-4174-BE3C-B56FED885095}" type="presParOf" srcId="{524FEC1A-E46A-43FF-B44A-D6D423932B70}" destId="{9160C2B7-6C1C-486C-B6B1-146A110872B3}" srcOrd="0" destOrd="0" presId="urn:diagrams.loki3.com/BracketList"/>
    <dgm:cxn modelId="{01E20E3D-1603-4C42-A803-F5AA04EAAC98}" type="presParOf" srcId="{524FEC1A-E46A-43FF-B44A-D6D423932B70}" destId="{713AB005-68EF-465C-AD8B-6EE3B5F191DF}" srcOrd="1" destOrd="0" presId="urn:diagrams.loki3.com/BracketList"/>
    <dgm:cxn modelId="{A050F1EE-7F97-4D35-AF99-69F792BC9381}" type="presParOf" srcId="{524FEC1A-E46A-43FF-B44A-D6D423932B70}" destId="{5557DD6A-13FE-439E-92B7-6DB6F6EE8D76}" srcOrd="2" destOrd="0" presId="urn:diagrams.loki3.com/BracketList"/>
    <dgm:cxn modelId="{5EF5A0BF-F4C0-496E-9005-29490AFF554F}" type="presParOf" srcId="{524FEC1A-E46A-43FF-B44A-D6D423932B70}" destId="{56C5F5A4-589F-433A-91F0-BED3D3EF62E9}" srcOrd="3" destOrd="0" presId="urn:diagrams.loki3.com/BracketList"/>
    <dgm:cxn modelId="{5A49145E-4CDF-4FB9-8572-D54301AD65AE}" type="presParOf" srcId="{42885F65-5F68-4B87-8A35-8155B9D65ADE}" destId="{4639C524-340A-4D13-A329-95139C288094}" srcOrd="3" destOrd="0" presId="urn:diagrams.loki3.com/BracketList"/>
    <dgm:cxn modelId="{FC053ED9-EC7F-48A9-8396-54783BCA63D8}" type="presParOf" srcId="{42885F65-5F68-4B87-8A35-8155B9D65ADE}" destId="{80461A55-D046-4DEE-89EB-AB5B2EB7C6C0}" srcOrd="4" destOrd="0" presId="urn:diagrams.loki3.com/BracketList"/>
    <dgm:cxn modelId="{9D3CCC26-6457-4693-9530-831DBFAD3E9A}" type="presParOf" srcId="{80461A55-D046-4DEE-89EB-AB5B2EB7C6C0}" destId="{1164EB3F-4006-42D4-A35E-B013C4A67832}" srcOrd="0" destOrd="0" presId="urn:diagrams.loki3.com/BracketList"/>
    <dgm:cxn modelId="{0C3B2063-81D4-4249-B24B-8FDFA32D1022}" type="presParOf" srcId="{80461A55-D046-4DEE-89EB-AB5B2EB7C6C0}" destId="{D2E37587-6991-4A12-998C-3FAB8F795268}" srcOrd="1" destOrd="0" presId="urn:diagrams.loki3.com/BracketList"/>
    <dgm:cxn modelId="{489DF17C-DB6E-4AEE-8EC7-33B526C25276}" type="presParOf" srcId="{80461A55-D046-4DEE-89EB-AB5B2EB7C6C0}" destId="{CA1C0D98-15A6-4DA0-9792-85D69E04DC16}" srcOrd="2" destOrd="0" presId="urn:diagrams.loki3.com/BracketList"/>
    <dgm:cxn modelId="{3EED428D-41FC-49D1-ACBD-AFC102896918}" type="presParOf" srcId="{80461A55-D046-4DEE-89EB-AB5B2EB7C6C0}" destId="{B4DB1205-CD86-4B88-9736-653DC2121195}"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3CBE93-C288-4CB2-839B-C18982D4E5A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ABB89D5-DA25-4009-8013-91B9F800831B}">
      <dgm:prSet phldrT="[Text]"/>
      <dgm:spPr/>
      <dgm:t>
        <a:bodyPr/>
        <a:lstStyle/>
        <a:p>
          <a:r>
            <a:rPr lang="en-US" dirty="0"/>
            <a:t>Application</a:t>
          </a:r>
        </a:p>
      </dgm:t>
    </dgm:pt>
    <dgm:pt modelId="{922A9D6D-339B-49D8-AEE6-F41BDAF1A4C2}" type="parTrans" cxnId="{1E04FDD1-83B7-4B18-9ED4-7D3E102B6B8A}">
      <dgm:prSet/>
      <dgm:spPr/>
      <dgm:t>
        <a:bodyPr/>
        <a:lstStyle/>
        <a:p>
          <a:endParaRPr lang="en-US"/>
        </a:p>
      </dgm:t>
    </dgm:pt>
    <dgm:pt modelId="{17EAA3CD-38DC-46DB-B2E4-358C0D4BA7F8}" type="sibTrans" cxnId="{1E04FDD1-83B7-4B18-9ED4-7D3E102B6B8A}">
      <dgm:prSet/>
      <dgm:spPr/>
      <dgm:t>
        <a:bodyPr/>
        <a:lstStyle/>
        <a:p>
          <a:endParaRPr lang="en-US"/>
        </a:p>
      </dgm:t>
    </dgm:pt>
    <dgm:pt modelId="{B3E1BFDA-3669-42AC-B3C6-B1295E3CBB5C}">
      <dgm:prSet phldrT="[Text]"/>
      <dgm:spPr/>
      <dgm:t>
        <a:bodyPr/>
        <a:lstStyle/>
        <a:p>
          <a:r>
            <a:rPr lang="en-US" dirty="0"/>
            <a:t>Feature A</a:t>
          </a:r>
        </a:p>
      </dgm:t>
    </dgm:pt>
    <dgm:pt modelId="{C35C4018-463B-4AB7-A3EE-E05EF2809DCD}" type="parTrans" cxnId="{47D28769-9D10-4873-8B71-C349748F5BA5}">
      <dgm:prSet/>
      <dgm:spPr>
        <a:ln w="57150"/>
      </dgm:spPr>
      <dgm:t>
        <a:bodyPr/>
        <a:lstStyle/>
        <a:p>
          <a:endParaRPr lang="en-US"/>
        </a:p>
      </dgm:t>
    </dgm:pt>
    <dgm:pt modelId="{6E3AFEED-9470-4973-A8CB-EFE30F41E73E}" type="sibTrans" cxnId="{47D28769-9D10-4873-8B71-C349748F5BA5}">
      <dgm:prSet/>
      <dgm:spPr/>
      <dgm:t>
        <a:bodyPr/>
        <a:lstStyle/>
        <a:p>
          <a:endParaRPr lang="en-US"/>
        </a:p>
      </dgm:t>
    </dgm:pt>
    <dgm:pt modelId="{E1592A2E-90BB-49F8-AA99-AC6421B48CB4}">
      <dgm:prSet phldrT="[Text]"/>
      <dgm:spPr/>
      <dgm:t>
        <a:bodyPr/>
        <a:lstStyle/>
        <a:p>
          <a:r>
            <a:rPr lang="en-US" dirty="0"/>
            <a:t>Feature C </a:t>
          </a:r>
        </a:p>
      </dgm:t>
    </dgm:pt>
    <dgm:pt modelId="{4307223D-B976-46EC-94C0-8168FD1ECA3E}" type="parTrans" cxnId="{4744DD50-80FD-4BFA-9EB8-5F3C600C6BA9}">
      <dgm:prSet/>
      <dgm:spPr>
        <a:ln w="57150"/>
      </dgm:spPr>
      <dgm:t>
        <a:bodyPr/>
        <a:lstStyle/>
        <a:p>
          <a:endParaRPr lang="en-US"/>
        </a:p>
      </dgm:t>
    </dgm:pt>
    <dgm:pt modelId="{D76F019D-13D7-49CF-B843-2A6CB25BF652}" type="sibTrans" cxnId="{4744DD50-80FD-4BFA-9EB8-5F3C600C6BA9}">
      <dgm:prSet/>
      <dgm:spPr/>
      <dgm:t>
        <a:bodyPr/>
        <a:lstStyle/>
        <a:p>
          <a:endParaRPr lang="en-US"/>
        </a:p>
      </dgm:t>
    </dgm:pt>
    <dgm:pt modelId="{14A46917-805D-491B-A131-6B125F3BD19A}">
      <dgm:prSet phldrT="[Text]"/>
      <dgm:spPr/>
      <dgm:t>
        <a:bodyPr/>
        <a:lstStyle/>
        <a:p>
          <a:r>
            <a:rPr lang="en-US" dirty="0"/>
            <a:t>Feature E</a:t>
          </a:r>
        </a:p>
      </dgm:t>
    </dgm:pt>
    <dgm:pt modelId="{62CDA150-02A3-4EC5-95F9-02698861799B}" type="parTrans" cxnId="{B9BFA2F1-512F-41D5-AEB8-9435BF347F84}">
      <dgm:prSet/>
      <dgm:spPr>
        <a:ln w="57150"/>
      </dgm:spPr>
      <dgm:t>
        <a:bodyPr/>
        <a:lstStyle/>
        <a:p>
          <a:endParaRPr lang="en-US"/>
        </a:p>
      </dgm:t>
    </dgm:pt>
    <dgm:pt modelId="{D4966788-E5BB-4026-A933-93FE14009A89}" type="sibTrans" cxnId="{B9BFA2F1-512F-41D5-AEB8-9435BF347F84}">
      <dgm:prSet/>
      <dgm:spPr/>
      <dgm:t>
        <a:bodyPr/>
        <a:lstStyle/>
        <a:p>
          <a:endParaRPr lang="en-US"/>
        </a:p>
      </dgm:t>
    </dgm:pt>
    <dgm:pt modelId="{01BAD0E5-89C8-4F95-B12D-519E617C6A1D}">
      <dgm:prSet phldrT="[Text]"/>
      <dgm:spPr/>
      <dgm:t>
        <a:bodyPr/>
        <a:lstStyle/>
        <a:p>
          <a:r>
            <a:rPr lang="en-US" dirty="0"/>
            <a:t>Feature B</a:t>
          </a:r>
        </a:p>
      </dgm:t>
    </dgm:pt>
    <dgm:pt modelId="{C7F00058-1014-4175-AD15-545A4AA4F8D5}" type="parTrans" cxnId="{AEC6DFE5-0AD0-4434-BD62-2C54D500D2F2}">
      <dgm:prSet/>
      <dgm:spPr>
        <a:ln w="57150"/>
      </dgm:spPr>
      <dgm:t>
        <a:bodyPr/>
        <a:lstStyle/>
        <a:p>
          <a:endParaRPr lang="en-US"/>
        </a:p>
      </dgm:t>
    </dgm:pt>
    <dgm:pt modelId="{5BB2C1C1-0A05-4F64-94D8-01C4DF38D4B8}" type="sibTrans" cxnId="{AEC6DFE5-0AD0-4434-BD62-2C54D500D2F2}">
      <dgm:prSet/>
      <dgm:spPr/>
      <dgm:t>
        <a:bodyPr/>
        <a:lstStyle/>
        <a:p>
          <a:endParaRPr lang="en-US"/>
        </a:p>
      </dgm:t>
    </dgm:pt>
    <dgm:pt modelId="{A83CFF2E-5621-4B76-B49D-F7D737BEB929}">
      <dgm:prSet phldrT="[Text]"/>
      <dgm:spPr/>
      <dgm:t>
        <a:bodyPr/>
        <a:lstStyle/>
        <a:p>
          <a:r>
            <a:rPr lang="en-US" dirty="0"/>
            <a:t>Feature D</a:t>
          </a:r>
        </a:p>
      </dgm:t>
    </dgm:pt>
    <dgm:pt modelId="{03ACF038-FAAC-4FF0-930F-3CF899DB04BA}" type="parTrans" cxnId="{1B7B3B33-286D-4059-B60F-7AC7F489A623}">
      <dgm:prSet/>
      <dgm:spPr>
        <a:ln w="57150"/>
      </dgm:spPr>
      <dgm:t>
        <a:bodyPr/>
        <a:lstStyle/>
        <a:p>
          <a:endParaRPr lang="en-US"/>
        </a:p>
      </dgm:t>
    </dgm:pt>
    <dgm:pt modelId="{1770AE41-0282-4CA9-87D8-36D012372F17}" type="sibTrans" cxnId="{1B7B3B33-286D-4059-B60F-7AC7F489A623}">
      <dgm:prSet/>
      <dgm:spPr/>
      <dgm:t>
        <a:bodyPr/>
        <a:lstStyle/>
        <a:p>
          <a:endParaRPr lang="en-US"/>
        </a:p>
      </dgm:t>
    </dgm:pt>
    <dgm:pt modelId="{0EC28D6A-6E71-47D5-B27C-978B5889BCB9}" type="pres">
      <dgm:prSet presAssocID="{163CBE93-C288-4CB2-839B-C18982D4E5A5}" presName="hierChild1" presStyleCnt="0">
        <dgm:presLayoutVars>
          <dgm:orgChart val="1"/>
          <dgm:chPref val="1"/>
          <dgm:dir/>
          <dgm:animOne val="branch"/>
          <dgm:animLvl val="lvl"/>
          <dgm:resizeHandles/>
        </dgm:presLayoutVars>
      </dgm:prSet>
      <dgm:spPr/>
    </dgm:pt>
    <dgm:pt modelId="{FE296CA9-1A05-49B7-92EB-C262396E8110}" type="pres">
      <dgm:prSet presAssocID="{BABB89D5-DA25-4009-8013-91B9F800831B}" presName="hierRoot1" presStyleCnt="0">
        <dgm:presLayoutVars>
          <dgm:hierBranch val="init"/>
        </dgm:presLayoutVars>
      </dgm:prSet>
      <dgm:spPr/>
    </dgm:pt>
    <dgm:pt modelId="{ACDFF0D3-AD38-4718-A45F-9C97631D2E79}" type="pres">
      <dgm:prSet presAssocID="{BABB89D5-DA25-4009-8013-91B9F800831B}" presName="rootComposite1" presStyleCnt="0"/>
      <dgm:spPr/>
    </dgm:pt>
    <dgm:pt modelId="{BE850376-0BCF-4AEF-97DE-A041ADEB0CF7}" type="pres">
      <dgm:prSet presAssocID="{BABB89D5-DA25-4009-8013-91B9F800831B}" presName="rootText1" presStyleLbl="node0" presStyleIdx="0" presStyleCnt="1">
        <dgm:presLayoutVars>
          <dgm:chPref val="3"/>
        </dgm:presLayoutVars>
      </dgm:prSet>
      <dgm:spPr/>
    </dgm:pt>
    <dgm:pt modelId="{B4FA66FD-5A54-41F2-848F-93A769EBB1DF}" type="pres">
      <dgm:prSet presAssocID="{BABB89D5-DA25-4009-8013-91B9F800831B}" presName="rootConnector1" presStyleLbl="node1" presStyleIdx="0" presStyleCnt="0"/>
      <dgm:spPr/>
    </dgm:pt>
    <dgm:pt modelId="{2AC921E8-58A7-4BDF-8EFE-22C360F088BF}" type="pres">
      <dgm:prSet presAssocID="{BABB89D5-DA25-4009-8013-91B9F800831B}" presName="hierChild2" presStyleCnt="0"/>
      <dgm:spPr/>
    </dgm:pt>
    <dgm:pt modelId="{17E99444-2487-4184-B40A-8C51751F9CB8}" type="pres">
      <dgm:prSet presAssocID="{C35C4018-463B-4AB7-A3EE-E05EF2809DCD}" presName="Name37" presStyleLbl="parChTrans1D2" presStyleIdx="0" presStyleCnt="2"/>
      <dgm:spPr/>
    </dgm:pt>
    <dgm:pt modelId="{CBFEE479-1A74-49AB-AF9A-9230211C1312}" type="pres">
      <dgm:prSet presAssocID="{B3E1BFDA-3669-42AC-B3C6-B1295E3CBB5C}" presName="hierRoot2" presStyleCnt="0">
        <dgm:presLayoutVars>
          <dgm:hierBranch val="init"/>
        </dgm:presLayoutVars>
      </dgm:prSet>
      <dgm:spPr/>
    </dgm:pt>
    <dgm:pt modelId="{9915AD47-4DB0-4C46-BAF9-AD42AD104247}" type="pres">
      <dgm:prSet presAssocID="{B3E1BFDA-3669-42AC-B3C6-B1295E3CBB5C}" presName="rootComposite" presStyleCnt="0"/>
      <dgm:spPr/>
    </dgm:pt>
    <dgm:pt modelId="{8C5EE12D-5DF8-4AF6-81FA-8F4F50C18A17}" type="pres">
      <dgm:prSet presAssocID="{B3E1BFDA-3669-42AC-B3C6-B1295E3CBB5C}" presName="rootText" presStyleLbl="node2" presStyleIdx="0" presStyleCnt="2">
        <dgm:presLayoutVars>
          <dgm:chPref val="3"/>
        </dgm:presLayoutVars>
      </dgm:prSet>
      <dgm:spPr/>
    </dgm:pt>
    <dgm:pt modelId="{6F217392-32C6-481B-93EC-68403D98B68A}" type="pres">
      <dgm:prSet presAssocID="{B3E1BFDA-3669-42AC-B3C6-B1295E3CBB5C}" presName="rootConnector" presStyleLbl="node2" presStyleIdx="0" presStyleCnt="2"/>
      <dgm:spPr/>
    </dgm:pt>
    <dgm:pt modelId="{747D9DB0-F86A-4823-AB4D-F0A482794581}" type="pres">
      <dgm:prSet presAssocID="{B3E1BFDA-3669-42AC-B3C6-B1295E3CBB5C}" presName="hierChild4" presStyleCnt="0"/>
      <dgm:spPr/>
    </dgm:pt>
    <dgm:pt modelId="{03C5BF9C-2273-40A4-AD91-996F84526B69}" type="pres">
      <dgm:prSet presAssocID="{4307223D-B976-46EC-94C0-8168FD1ECA3E}" presName="Name37" presStyleLbl="parChTrans1D3" presStyleIdx="0" presStyleCnt="3"/>
      <dgm:spPr/>
    </dgm:pt>
    <dgm:pt modelId="{D1578D6E-2620-4C72-9B71-1429CD600570}" type="pres">
      <dgm:prSet presAssocID="{E1592A2E-90BB-49F8-AA99-AC6421B48CB4}" presName="hierRoot2" presStyleCnt="0">
        <dgm:presLayoutVars>
          <dgm:hierBranch val="init"/>
        </dgm:presLayoutVars>
      </dgm:prSet>
      <dgm:spPr/>
    </dgm:pt>
    <dgm:pt modelId="{44BAC01C-48C0-4AA5-B70B-B2FD9881E0D9}" type="pres">
      <dgm:prSet presAssocID="{E1592A2E-90BB-49F8-AA99-AC6421B48CB4}" presName="rootComposite" presStyleCnt="0"/>
      <dgm:spPr/>
    </dgm:pt>
    <dgm:pt modelId="{0D427D2F-CAD8-4A4A-80F1-C58540D72D21}" type="pres">
      <dgm:prSet presAssocID="{E1592A2E-90BB-49F8-AA99-AC6421B48CB4}" presName="rootText" presStyleLbl="node3" presStyleIdx="0" presStyleCnt="3">
        <dgm:presLayoutVars>
          <dgm:chPref val="3"/>
        </dgm:presLayoutVars>
      </dgm:prSet>
      <dgm:spPr/>
    </dgm:pt>
    <dgm:pt modelId="{7318CEEE-71D8-4348-9093-A287C9BA9EDF}" type="pres">
      <dgm:prSet presAssocID="{E1592A2E-90BB-49F8-AA99-AC6421B48CB4}" presName="rootConnector" presStyleLbl="node3" presStyleIdx="0" presStyleCnt="3"/>
      <dgm:spPr/>
    </dgm:pt>
    <dgm:pt modelId="{148531F6-FF6B-4A9C-9A3A-E5F7BEC62A4E}" type="pres">
      <dgm:prSet presAssocID="{E1592A2E-90BB-49F8-AA99-AC6421B48CB4}" presName="hierChild4" presStyleCnt="0"/>
      <dgm:spPr/>
    </dgm:pt>
    <dgm:pt modelId="{5E6A7D2C-AA2E-445D-B94F-767151723CE5}" type="pres">
      <dgm:prSet presAssocID="{E1592A2E-90BB-49F8-AA99-AC6421B48CB4}" presName="hierChild5" presStyleCnt="0"/>
      <dgm:spPr/>
    </dgm:pt>
    <dgm:pt modelId="{A916C718-6E74-46EC-815D-F42843731F7A}" type="pres">
      <dgm:prSet presAssocID="{62CDA150-02A3-4EC5-95F9-02698861799B}" presName="Name37" presStyleLbl="parChTrans1D3" presStyleIdx="1" presStyleCnt="3"/>
      <dgm:spPr/>
    </dgm:pt>
    <dgm:pt modelId="{341BA249-8D37-4433-9093-E4C531CCE7AE}" type="pres">
      <dgm:prSet presAssocID="{14A46917-805D-491B-A131-6B125F3BD19A}" presName="hierRoot2" presStyleCnt="0">
        <dgm:presLayoutVars>
          <dgm:hierBranch val="init"/>
        </dgm:presLayoutVars>
      </dgm:prSet>
      <dgm:spPr/>
    </dgm:pt>
    <dgm:pt modelId="{060EB0D1-9B8C-4E9E-93EB-C75454C3BB4D}" type="pres">
      <dgm:prSet presAssocID="{14A46917-805D-491B-A131-6B125F3BD19A}" presName="rootComposite" presStyleCnt="0"/>
      <dgm:spPr/>
    </dgm:pt>
    <dgm:pt modelId="{3F984F95-ECE2-4324-B81A-A0628EA5CE84}" type="pres">
      <dgm:prSet presAssocID="{14A46917-805D-491B-A131-6B125F3BD19A}" presName="rootText" presStyleLbl="node3" presStyleIdx="1" presStyleCnt="3">
        <dgm:presLayoutVars>
          <dgm:chPref val="3"/>
        </dgm:presLayoutVars>
      </dgm:prSet>
      <dgm:spPr/>
    </dgm:pt>
    <dgm:pt modelId="{38BE4F41-B3FD-4C1E-B44B-AB74DCFE6F63}" type="pres">
      <dgm:prSet presAssocID="{14A46917-805D-491B-A131-6B125F3BD19A}" presName="rootConnector" presStyleLbl="node3" presStyleIdx="1" presStyleCnt="3"/>
      <dgm:spPr/>
    </dgm:pt>
    <dgm:pt modelId="{CAA3F204-DFEB-46A5-9181-6B0063D5D050}" type="pres">
      <dgm:prSet presAssocID="{14A46917-805D-491B-A131-6B125F3BD19A}" presName="hierChild4" presStyleCnt="0"/>
      <dgm:spPr/>
    </dgm:pt>
    <dgm:pt modelId="{02BC9AED-9CDF-4E2E-A29C-5741408887DC}" type="pres">
      <dgm:prSet presAssocID="{14A46917-805D-491B-A131-6B125F3BD19A}" presName="hierChild5" presStyleCnt="0"/>
      <dgm:spPr/>
    </dgm:pt>
    <dgm:pt modelId="{01EFBBB8-6CDD-4E85-836A-1E80B53C3887}" type="pres">
      <dgm:prSet presAssocID="{B3E1BFDA-3669-42AC-B3C6-B1295E3CBB5C}" presName="hierChild5" presStyleCnt="0"/>
      <dgm:spPr/>
    </dgm:pt>
    <dgm:pt modelId="{328F4BD3-1C3D-4CBA-9113-186DA600936B}" type="pres">
      <dgm:prSet presAssocID="{C7F00058-1014-4175-AD15-545A4AA4F8D5}" presName="Name37" presStyleLbl="parChTrans1D2" presStyleIdx="1" presStyleCnt="2"/>
      <dgm:spPr/>
    </dgm:pt>
    <dgm:pt modelId="{4F9712E1-626F-4F61-B9AE-3285422CF1C3}" type="pres">
      <dgm:prSet presAssocID="{01BAD0E5-89C8-4F95-B12D-519E617C6A1D}" presName="hierRoot2" presStyleCnt="0">
        <dgm:presLayoutVars>
          <dgm:hierBranch val="init"/>
        </dgm:presLayoutVars>
      </dgm:prSet>
      <dgm:spPr/>
    </dgm:pt>
    <dgm:pt modelId="{D4EADDDF-C1C3-493C-9400-49C2F6E37FAF}" type="pres">
      <dgm:prSet presAssocID="{01BAD0E5-89C8-4F95-B12D-519E617C6A1D}" presName="rootComposite" presStyleCnt="0"/>
      <dgm:spPr/>
    </dgm:pt>
    <dgm:pt modelId="{E9E62205-E199-4EF9-B962-A43252BFE0F0}" type="pres">
      <dgm:prSet presAssocID="{01BAD0E5-89C8-4F95-B12D-519E617C6A1D}" presName="rootText" presStyleLbl="node2" presStyleIdx="1" presStyleCnt="2">
        <dgm:presLayoutVars>
          <dgm:chPref val="3"/>
        </dgm:presLayoutVars>
      </dgm:prSet>
      <dgm:spPr/>
    </dgm:pt>
    <dgm:pt modelId="{4199010D-89C8-45A4-9D9A-86012B73504D}" type="pres">
      <dgm:prSet presAssocID="{01BAD0E5-89C8-4F95-B12D-519E617C6A1D}" presName="rootConnector" presStyleLbl="node2" presStyleIdx="1" presStyleCnt="2"/>
      <dgm:spPr/>
    </dgm:pt>
    <dgm:pt modelId="{745D0A07-3138-4F5F-AC24-B22DF97F0356}" type="pres">
      <dgm:prSet presAssocID="{01BAD0E5-89C8-4F95-B12D-519E617C6A1D}" presName="hierChild4" presStyleCnt="0"/>
      <dgm:spPr/>
    </dgm:pt>
    <dgm:pt modelId="{DC2326CD-BBD0-4598-90E1-68F4519FB1CB}" type="pres">
      <dgm:prSet presAssocID="{03ACF038-FAAC-4FF0-930F-3CF899DB04BA}" presName="Name37" presStyleLbl="parChTrans1D3" presStyleIdx="2" presStyleCnt="3"/>
      <dgm:spPr/>
    </dgm:pt>
    <dgm:pt modelId="{5932F4E2-E9D8-44B1-B4F2-F7CB07CBDCCE}" type="pres">
      <dgm:prSet presAssocID="{A83CFF2E-5621-4B76-B49D-F7D737BEB929}" presName="hierRoot2" presStyleCnt="0">
        <dgm:presLayoutVars>
          <dgm:hierBranch val="init"/>
        </dgm:presLayoutVars>
      </dgm:prSet>
      <dgm:spPr/>
    </dgm:pt>
    <dgm:pt modelId="{CC610409-06BC-4323-BC04-BA492604452E}" type="pres">
      <dgm:prSet presAssocID="{A83CFF2E-5621-4B76-B49D-F7D737BEB929}" presName="rootComposite" presStyleCnt="0"/>
      <dgm:spPr/>
    </dgm:pt>
    <dgm:pt modelId="{17349C32-3C0C-4E4B-BF2D-EA84FD3FD621}" type="pres">
      <dgm:prSet presAssocID="{A83CFF2E-5621-4B76-B49D-F7D737BEB929}" presName="rootText" presStyleLbl="node3" presStyleIdx="2" presStyleCnt="3">
        <dgm:presLayoutVars>
          <dgm:chPref val="3"/>
        </dgm:presLayoutVars>
      </dgm:prSet>
      <dgm:spPr/>
    </dgm:pt>
    <dgm:pt modelId="{F83B5E39-FBE3-4BAC-A229-367E9B9E01E3}" type="pres">
      <dgm:prSet presAssocID="{A83CFF2E-5621-4B76-B49D-F7D737BEB929}" presName="rootConnector" presStyleLbl="node3" presStyleIdx="2" presStyleCnt="3"/>
      <dgm:spPr/>
    </dgm:pt>
    <dgm:pt modelId="{FE00DB01-DF11-4768-B50F-FBFB3A4F01EF}" type="pres">
      <dgm:prSet presAssocID="{A83CFF2E-5621-4B76-B49D-F7D737BEB929}" presName="hierChild4" presStyleCnt="0"/>
      <dgm:spPr/>
    </dgm:pt>
    <dgm:pt modelId="{32C9CD94-A8AD-47D5-81AD-22089A462852}" type="pres">
      <dgm:prSet presAssocID="{A83CFF2E-5621-4B76-B49D-F7D737BEB929}" presName="hierChild5" presStyleCnt="0"/>
      <dgm:spPr/>
    </dgm:pt>
    <dgm:pt modelId="{25C7544D-A670-4CF7-A063-2CB9D5EB0175}" type="pres">
      <dgm:prSet presAssocID="{01BAD0E5-89C8-4F95-B12D-519E617C6A1D}" presName="hierChild5" presStyleCnt="0"/>
      <dgm:spPr/>
    </dgm:pt>
    <dgm:pt modelId="{44430DA8-D777-42D5-B150-4A3710C9F9AD}" type="pres">
      <dgm:prSet presAssocID="{BABB89D5-DA25-4009-8013-91B9F800831B}" presName="hierChild3" presStyleCnt="0"/>
      <dgm:spPr/>
    </dgm:pt>
  </dgm:ptLst>
  <dgm:cxnLst>
    <dgm:cxn modelId="{12050011-CF37-497B-8E1D-2DF18292557E}" type="presOf" srcId="{B3E1BFDA-3669-42AC-B3C6-B1295E3CBB5C}" destId="{6F217392-32C6-481B-93EC-68403D98B68A}" srcOrd="1" destOrd="0" presId="urn:microsoft.com/office/officeart/2005/8/layout/orgChart1"/>
    <dgm:cxn modelId="{5A616E13-9F53-496F-85C0-64D7FCF9BAB0}" type="presOf" srcId="{4307223D-B976-46EC-94C0-8168FD1ECA3E}" destId="{03C5BF9C-2273-40A4-AD91-996F84526B69}" srcOrd="0" destOrd="0" presId="urn:microsoft.com/office/officeart/2005/8/layout/orgChart1"/>
    <dgm:cxn modelId="{B6B7D814-228C-4A04-8D96-9CC99803722A}" type="presOf" srcId="{BABB89D5-DA25-4009-8013-91B9F800831B}" destId="{BE850376-0BCF-4AEF-97DE-A041ADEB0CF7}" srcOrd="0" destOrd="0" presId="urn:microsoft.com/office/officeart/2005/8/layout/orgChart1"/>
    <dgm:cxn modelId="{50E6A417-6DD7-4213-BF3D-B6CA4BEC0128}" type="presOf" srcId="{163CBE93-C288-4CB2-839B-C18982D4E5A5}" destId="{0EC28D6A-6E71-47D5-B27C-978B5889BCB9}" srcOrd="0" destOrd="0" presId="urn:microsoft.com/office/officeart/2005/8/layout/orgChart1"/>
    <dgm:cxn modelId="{1B7B3B33-286D-4059-B60F-7AC7F489A623}" srcId="{01BAD0E5-89C8-4F95-B12D-519E617C6A1D}" destId="{A83CFF2E-5621-4B76-B49D-F7D737BEB929}" srcOrd="0" destOrd="0" parTransId="{03ACF038-FAAC-4FF0-930F-3CF899DB04BA}" sibTransId="{1770AE41-0282-4CA9-87D8-36D012372F17}"/>
    <dgm:cxn modelId="{485C655E-9CB9-4372-BC71-9901BE7D2B1A}" type="presOf" srcId="{C7F00058-1014-4175-AD15-545A4AA4F8D5}" destId="{328F4BD3-1C3D-4CBA-9113-186DA600936B}" srcOrd="0" destOrd="0" presId="urn:microsoft.com/office/officeart/2005/8/layout/orgChart1"/>
    <dgm:cxn modelId="{4F580E41-E46A-4282-98ED-2D6063DD8822}" type="presOf" srcId="{BABB89D5-DA25-4009-8013-91B9F800831B}" destId="{B4FA66FD-5A54-41F2-848F-93A769EBB1DF}" srcOrd="1" destOrd="0" presId="urn:microsoft.com/office/officeart/2005/8/layout/orgChart1"/>
    <dgm:cxn modelId="{40EC2363-7045-42D9-9CD4-A49E34D3F465}" type="presOf" srcId="{14A46917-805D-491B-A131-6B125F3BD19A}" destId="{3F984F95-ECE2-4324-B81A-A0628EA5CE84}" srcOrd="0" destOrd="0" presId="urn:microsoft.com/office/officeart/2005/8/layout/orgChart1"/>
    <dgm:cxn modelId="{47D28769-9D10-4873-8B71-C349748F5BA5}" srcId="{BABB89D5-DA25-4009-8013-91B9F800831B}" destId="{B3E1BFDA-3669-42AC-B3C6-B1295E3CBB5C}" srcOrd="0" destOrd="0" parTransId="{C35C4018-463B-4AB7-A3EE-E05EF2809DCD}" sibTransId="{6E3AFEED-9470-4973-A8CB-EFE30F41E73E}"/>
    <dgm:cxn modelId="{3FAEB64F-0116-442D-84FD-45BE408FF999}" type="presOf" srcId="{C35C4018-463B-4AB7-A3EE-E05EF2809DCD}" destId="{17E99444-2487-4184-B40A-8C51751F9CB8}" srcOrd="0" destOrd="0" presId="urn:microsoft.com/office/officeart/2005/8/layout/orgChart1"/>
    <dgm:cxn modelId="{1939A870-4421-4C13-A06F-C66BEBAFA858}" type="presOf" srcId="{B3E1BFDA-3669-42AC-B3C6-B1295E3CBB5C}" destId="{8C5EE12D-5DF8-4AF6-81FA-8F4F50C18A17}" srcOrd="0" destOrd="0" presId="urn:microsoft.com/office/officeart/2005/8/layout/orgChart1"/>
    <dgm:cxn modelId="{4744DD50-80FD-4BFA-9EB8-5F3C600C6BA9}" srcId="{B3E1BFDA-3669-42AC-B3C6-B1295E3CBB5C}" destId="{E1592A2E-90BB-49F8-AA99-AC6421B48CB4}" srcOrd="0" destOrd="0" parTransId="{4307223D-B976-46EC-94C0-8168FD1ECA3E}" sibTransId="{D76F019D-13D7-49CF-B843-2A6CB25BF652}"/>
    <dgm:cxn modelId="{ABA7F151-1ECC-49AD-818F-17215782E6EF}" type="presOf" srcId="{A83CFF2E-5621-4B76-B49D-F7D737BEB929}" destId="{F83B5E39-FBE3-4BAC-A229-367E9B9E01E3}" srcOrd="1" destOrd="0" presId="urn:microsoft.com/office/officeart/2005/8/layout/orgChart1"/>
    <dgm:cxn modelId="{38924E78-8023-4CD7-A198-B9A80F856150}" type="presOf" srcId="{14A46917-805D-491B-A131-6B125F3BD19A}" destId="{38BE4F41-B3FD-4C1E-B44B-AB74DCFE6F63}" srcOrd="1" destOrd="0" presId="urn:microsoft.com/office/officeart/2005/8/layout/orgChart1"/>
    <dgm:cxn modelId="{9B35148E-D7DF-4393-A67D-2C9CFCA196A4}" type="presOf" srcId="{A83CFF2E-5621-4B76-B49D-F7D737BEB929}" destId="{17349C32-3C0C-4E4B-BF2D-EA84FD3FD621}" srcOrd="0" destOrd="0" presId="urn:microsoft.com/office/officeart/2005/8/layout/orgChart1"/>
    <dgm:cxn modelId="{071799C0-6DEF-445D-B887-7C07D865E130}" type="presOf" srcId="{E1592A2E-90BB-49F8-AA99-AC6421B48CB4}" destId="{7318CEEE-71D8-4348-9093-A287C9BA9EDF}" srcOrd="1" destOrd="0" presId="urn:microsoft.com/office/officeart/2005/8/layout/orgChart1"/>
    <dgm:cxn modelId="{08C7CCC2-E0B0-4F5C-8123-72D39350CCD0}" type="presOf" srcId="{E1592A2E-90BB-49F8-AA99-AC6421B48CB4}" destId="{0D427D2F-CAD8-4A4A-80F1-C58540D72D21}" srcOrd="0" destOrd="0" presId="urn:microsoft.com/office/officeart/2005/8/layout/orgChart1"/>
    <dgm:cxn modelId="{157C34C6-5669-4C10-9376-8AABC452E8C3}" type="presOf" srcId="{01BAD0E5-89C8-4F95-B12D-519E617C6A1D}" destId="{E9E62205-E199-4EF9-B962-A43252BFE0F0}" srcOrd="0" destOrd="0" presId="urn:microsoft.com/office/officeart/2005/8/layout/orgChart1"/>
    <dgm:cxn modelId="{E7F73BCA-3C79-49C9-B6AF-2687B9E9A8FD}" type="presOf" srcId="{03ACF038-FAAC-4FF0-930F-3CF899DB04BA}" destId="{DC2326CD-BBD0-4598-90E1-68F4519FB1CB}" srcOrd="0" destOrd="0" presId="urn:microsoft.com/office/officeart/2005/8/layout/orgChart1"/>
    <dgm:cxn modelId="{BC25FED0-81E3-48A8-A368-572849D0939C}" type="presOf" srcId="{01BAD0E5-89C8-4F95-B12D-519E617C6A1D}" destId="{4199010D-89C8-45A4-9D9A-86012B73504D}" srcOrd="1" destOrd="0" presId="urn:microsoft.com/office/officeart/2005/8/layout/orgChart1"/>
    <dgm:cxn modelId="{1E04FDD1-83B7-4B18-9ED4-7D3E102B6B8A}" srcId="{163CBE93-C288-4CB2-839B-C18982D4E5A5}" destId="{BABB89D5-DA25-4009-8013-91B9F800831B}" srcOrd="0" destOrd="0" parTransId="{922A9D6D-339B-49D8-AEE6-F41BDAF1A4C2}" sibTransId="{17EAA3CD-38DC-46DB-B2E4-358C0D4BA7F8}"/>
    <dgm:cxn modelId="{AEC6DFE5-0AD0-4434-BD62-2C54D500D2F2}" srcId="{BABB89D5-DA25-4009-8013-91B9F800831B}" destId="{01BAD0E5-89C8-4F95-B12D-519E617C6A1D}" srcOrd="1" destOrd="0" parTransId="{C7F00058-1014-4175-AD15-545A4AA4F8D5}" sibTransId="{5BB2C1C1-0A05-4F64-94D8-01C4DF38D4B8}"/>
    <dgm:cxn modelId="{B9BFA2F1-512F-41D5-AEB8-9435BF347F84}" srcId="{B3E1BFDA-3669-42AC-B3C6-B1295E3CBB5C}" destId="{14A46917-805D-491B-A131-6B125F3BD19A}" srcOrd="1" destOrd="0" parTransId="{62CDA150-02A3-4EC5-95F9-02698861799B}" sibTransId="{D4966788-E5BB-4026-A933-93FE14009A89}"/>
    <dgm:cxn modelId="{7F6A51F2-3022-453B-BFF3-8D36C34DCF19}" type="presOf" srcId="{62CDA150-02A3-4EC5-95F9-02698861799B}" destId="{A916C718-6E74-46EC-815D-F42843731F7A}" srcOrd="0" destOrd="0" presId="urn:microsoft.com/office/officeart/2005/8/layout/orgChart1"/>
    <dgm:cxn modelId="{454510EE-A65B-4B97-8552-FA5D77825A3C}" type="presParOf" srcId="{0EC28D6A-6E71-47D5-B27C-978B5889BCB9}" destId="{FE296CA9-1A05-49B7-92EB-C262396E8110}" srcOrd="0" destOrd="0" presId="urn:microsoft.com/office/officeart/2005/8/layout/orgChart1"/>
    <dgm:cxn modelId="{F5191955-29BE-49C8-9839-83B0540CA0D8}" type="presParOf" srcId="{FE296CA9-1A05-49B7-92EB-C262396E8110}" destId="{ACDFF0D3-AD38-4718-A45F-9C97631D2E79}" srcOrd="0" destOrd="0" presId="urn:microsoft.com/office/officeart/2005/8/layout/orgChart1"/>
    <dgm:cxn modelId="{A76B41DE-894B-4724-A307-801FF2BCC40C}" type="presParOf" srcId="{ACDFF0D3-AD38-4718-A45F-9C97631D2E79}" destId="{BE850376-0BCF-4AEF-97DE-A041ADEB0CF7}" srcOrd="0" destOrd="0" presId="urn:microsoft.com/office/officeart/2005/8/layout/orgChart1"/>
    <dgm:cxn modelId="{CBDA37BC-6F1B-4715-B55D-F5884101EFB8}" type="presParOf" srcId="{ACDFF0D3-AD38-4718-A45F-9C97631D2E79}" destId="{B4FA66FD-5A54-41F2-848F-93A769EBB1DF}" srcOrd="1" destOrd="0" presId="urn:microsoft.com/office/officeart/2005/8/layout/orgChart1"/>
    <dgm:cxn modelId="{085DD857-E94A-4940-B5FF-B904D7FB6B3D}" type="presParOf" srcId="{FE296CA9-1A05-49B7-92EB-C262396E8110}" destId="{2AC921E8-58A7-4BDF-8EFE-22C360F088BF}" srcOrd="1" destOrd="0" presId="urn:microsoft.com/office/officeart/2005/8/layout/orgChart1"/>
    <dgm:cxn modelId="{27E03219-4DB5-4331-9912-17F3E7E72EE8}" type="presParOf" srcId="{2AC921E8-58A7-4BDF-8EFE-22C360F088BF}" destId="{17E99444-2487-4184-B40A-8C51751F9CB8}" srcOrd="0" destOrd="0" presId="urn:microsoft.com/office/officeart/2005/8/layout/orgChart1"/>
    <dgm:cxn modelId="{759088E9-75C2-44DF-BE0B-94597E952D19}" type="presParOf" srcId="{2AC921E8-58A7-4BDF-8EFE-22C360F088BF}" destId="{CBFEE479-1A74-49AB-AF9A-9230211C1312}" srcOrd="1" destOrd="0" presId="urn:microsoft.com/office/officeart/2005/8/layout/orgChart1"/>
    <dgm:cxn modelId="{AF501EAB-C035-432D-956E-A07AAC10F169}" type="presParOf" srcId="{CBFEE479-1A74-49AB-AF9A-9230211C1312}" destId="{9915AD47-4DB0-4C46-BAF9-AD42AD104247}" srcOrd="0" destOrd="0" presId="urn:microsoft.com/office/officeart/2005/8/layout/orgChart1"/>
    <dgm:cxn modelId="{2774F322-3C5C-497D-9680-210A815A2AAC}" type="presParOf" srcId="{9915AD47-4DB0-4C46-BAF9-AD42AD104247}" destId="{8C5EE12D-5DF8-4AF6-81FA-8F4F50C18A17}" srcOrd="0" destOrd="0" presId="urn:microsoft.com/office/officeart/2005/8/layout/orgChart1"/>
    <dgm:cxn modelId="{330B640C-2E4E-44A8-9AB2-6846D0EB6E47}" type="presParOf" srcId="{9915AD47-4DB0-4C46-BAF9-AD42AD104247}" destId="{6F217392-32C6-481B-93EC-68403D98B68A}" srcOrd="1" destOrd="0" presId="urn:microsoft.com/office/officeart/2005/8/layout/orgChart1"/>
    <dgm:cxn modelId="{FC70EAEC-514B-464B-A83D-926E0A4B7D09}" type="presParOf" srcId="{CBFEE479-1A74-49AB-AF9A-9230211C1312}" destId="{747D9DB0-F86A-4823-AB4D-F0A482794581}" srcOrd="1" destOrd="0" presId="urn:microsoft.com/office/officeart/2005/8/layout/orgChart1"/>
    <dgm:cxn modelId="{625F832F-69D7-4A45-B0EF-281B0344033C}" type="presParOf" srcId="{747D9DB0-F86A-4823-AB4D-F0A482794581}" destId="{03C5BF9C-2273-40A4-AD91-996F84526B69}" srcOrd="0" destOrd="0" presId="urn:microsoft.com/office/officeart/2005/8/layout/orgChart1"/>
    <dgm:cxn modelId="{532F5DA2-6465-477C-B902-7B0534E830C5}" type="presParOf" srcId="{747D9DB0-F86A-4823-AB4D-F0A482794581}" destId="{D1578D6E-2620-4C72-9B71-1429CD600570}" srcOrd="1" destOrd="0" presId="urn:microsoft.com/office/officeart/2005/8/layout/orgChart1"/>
    <dgm:cxn modelId="{98AAD4C7-5B20-4B24-BE03-D920A17EB32E}" type="presParOf" srcId="{D1578D6E-2620-4C72-9B71-1429CD600570}" destId="{44BAC01C-48C0-4AA5-B70B-B2FD9881E0D9}" srcOrd="0" destOrd="0" presId="urn:microsoft.com/office/officeart/2005/8/layout/orgChart1"/>
    <dgm:cxn modelId="{37CC2F45-EFE3-4FF7-9770-F9A42A4C7D81}" type="presParOf" srcId="{44BAC01C-48C0-4AA5-B70B-B2FD9881E0D9}" destId="{0D427D2F-CAD8-4A4A-80F1-C58540D72D21}" srcOrd="0" destOrd="0" presId="urn:microsoft.com/office/officeart/2005/8/layout/orgChart1"/>
    <dgm:cxn modelId="{EC244E9C-7C71-42B0-8D18-21476F3C6F7D}" type="presParOf" srcId="{44BAC01C-48C0-4AA5-B70B-B2FD9881E0D9}" destId="{7318CEEE-71D8-4348-9093-A287C9BA9EDF}" srcOrd="1" destOrd="0" presId="urn:microsoft.com/office/officeart/2005/8/layout/orgChart1"/>
    <dgm:cxn modelId="{093B332D-D57F-4446-A7C3-CF9435C44C28}" type="presParOf" srcId="{D1578D6E-2620-4C72-9B71-1429CD600570}" destId="{148531F6-FF6B-4A9C-9A3A-E5F7BEC62A4E}" srcOrd="1" destOrd="0" presId="urn:microsoft.com/office/officeart/2005/8/layout/orgChart1"/>
    <dgm:cxn modelId="{CBD5243D-4A2A-4EC7-88B1-C4E7754E2150}" type="presParOf" srcId="{D1578D6E-2620-4C72-9B71-1429CD600570}" destId="{5E6A7D2C-AA2E-445D-B94F-767151723CE5}" srcOrd="2" destOrd="0" presId="urn:microsoft.com/office/officeart/2005/8/layout/orgChart1"/>
    <dgm:cxn modelId="{F1FB94C1-BDBB-4485-AEDE-9B56ECEA1D91}" type="presParOf" srcId="{747D9DB0-F86A-4823-AB4D-F0A482794581}" destId="{A916C718-6E74-46EC-815D-F42843731F7A}" srcOrd="2" destOrd="0" presId="urn:microsoft.com/office/officeart/2005/8/layout/orgChart1"/>
    <dgm:cxn modelId="{C9A2FAD2-25D8-4311-B7FE-39384D0BA53C}" type="presParOf" srcId="{747D9DB0-F86A-4823-AB4D-F0A482794581}" destId="{341BA249-8D37-4433-9093-E4C531CCE7AE}" srcOrd="3" destOrd="0" presId="urn:microsoft.com/office/officeart/2005/8/layout/orgChart1"/>
    <dgm:cxn modelId="{D104D89B-8F15-4705-9003-492EC3BCFE72}" type="presParOf" srcId="{341BA249-8D37-4433-9093-E4C531CCE7AE}" destId="{060EB0D1-9B8C-4E9E-93EB-C75454C3BB4D}" srcOrd="0" destOrd="0" presId="urn:microsoft.com/office/officeart/2005/8/layout/orgChart1"/>
    <dgm:cxn modelId="{AE7C280E-F58E-4AD8-80AB-CD1A13E7A352}" type="presParOf" srcId="{060EB0D1-9B8C-4E9E-93EB-C75454C3BB4D}" destId="{3F984F95-ECE2-4324-B81A-A0628EA5CE84}" srcOrd="0" destOrd="0" presId="urn:microsoft.com/office/officeart/2005/8/layout/orgChart1"/>
    <dgm:cxn modelId="{9788FBC8-FCBD-449F-BCFB-CC3397389A58}" type="presParOf" srcId="{060EB0D1-9B8C-4E9E-93EB-C75454C3BB4D}" destId="{38BE4F41-B3FD-4C1E-B44B-AB74DCFE6F63}" srcOrd="1" destOrd="0" presId="urn:microsoft.com/office/officeart/2005/8/layout/orgChart1"/>
    <dgm:cxn modelId="{A87B7D97-683D-4D2D-8F29-4C64099C72E6}" type="presParOf" srcId="{341BA249-8D37-4433-9093-E4C531CCE7AE}" destId="{CAA3F204-DFEB-46A5-9181-6B0063D5D050}" srcOrd="1" destOrd="0" presId="urn:microsoft.com/office/officeart/2005/8/layout/orgChart1"/>
    <dgm:cxn modelId="{87DEC431-E4D8-4CD7-B284-70F4BA35B1D2}" type="presParOf" srcId="{341BA249-8D37-4433-9093-E4C531CCE7AE}" destId="{02BC9AED-9CDF-4E2E-A29C-5741408887DC}" srcOrd="2" destOrd="0" presId="urn:microsoft.com/office/officeart/2005/8/layout/orgChart1"/>
    <dgm:cxn modelId="{94CFEE37-5F99-4484-8275-5A454725D6C4}" type="presParOf" srcId="{CBFEE479-1A74-49AB-AF9A-9230211C1312}" destId="{01EFBBB8-6CDD-4E85-836A-1E80B53C3887}" srcOrd="2" destOrd="0" presId="urn:microsoft.com/office/officeart/2005/8/layout/orgChart1"/>
    <dgm:cxn modelId="{A5088F88-87E0-4BAE-AF13-0726493FD29D}" type="presParOf" srcId="{2AC921E8-58A7-4BDF-8EFE-22C360F088BF}" destId="{328F4BD3-1C3D-4CBA-9113-186DA600936B}" srcOrd="2" destOrd="0" presId="urn:microsoft.com/office/officeart/2005/8/layout/orgChart1"/>
    <dgm:cxn modelId="{0988F2DB-1651-40F6-B6D9-A35C23422AAA}" type="presParOf" srcId="{2AC921E8-58A7-4BDF-8EFE-22C360F088BF}" destId="{4F9712E1-626F-4F61-B9AE-3285422CF1C3}" srcOrd="3" destOrd="0" presId="urn:microsoft.com/office/officeart/2005/8/layout/orgChart1"/>
    <dgm:cxn modelId="{01ABABEE-CA97-4227-98F2-AF00317C3A1E}" type="presParOf" srcId="{4F9712E1-626F-4F61-B9AE-3285422CF1C3}" destId="{D4EADDDF-C1C3-493C-9400-49C2F6E37FAF}" srcOrd="0" destOrd="0" presId="urn:microsoft.com/office/officeart/2005/8/layout/orgChart1"/>
    <dgm:cxn modelId="{783B2F60-105C-41FB-AD86-CA44CEAF4A0E}" type="presParOf" srcId="{D4EADDDF-C1C3-493C-9400-49C2F6E37FAF}" destId="{E9E62205-E199-4EF9-B962-A43252BFE0F0}" srcOrd="0" destOrd="0" presId="urn:microsoft.com/office/officeart/2005/8/layout/orgChart1"/>
    <dgm:cxn modelId="{10C655CD-F7F7-4231-BBD2-EEA0700B0517}" type="presParOf" srcId="{D4EADDDF-C1C3-493C-9400-49C2F6E37FAF}" destId="{4199010D-89C8-45A4-9D9A-86012B73504D}" srcOrd="1" destOrd="0" presId="urn:microsoft.com/office/officeart/2005/8/layout/orgChart1"/>
    <dgm:cxn modelId="{618E438C-BE14-47AE-8D95-7F288E24CA44}" type="presParOf" srcId="{4F9712E1-626F-4F61-B9AE-3285422CF1C3}" destId="{745D0A07-3138-4F5F-AC24-B22DF97F0356}" srcOrd="1" destOrd="0" presId="urn:microsoft.com/office/officeart/2005/8/layout/orgChart1"/>
    <dgm:cxn modelId="{9B5A1CB5-31E4-434E-9311-C60E1E673ECF}" type="presParOf" srcId="{745D0A07-3138-4F5F-AC24-B22DF97F0356}" destId="{DC2326CD-BBD0-4598-90E1-68F4519FB1CB}" srcOrd="0" destOrd="0" presId="urn:microsoft.com/office/officeart/2005/8/layout/orgChart1"/>
    <dgm:cxn modelId="{2178DCA5-2626-41A9-BDF3-A411047F1FA5}" type="presParOf" srcId="{745D0A07-3138-4F5F-AC24-B22DF97F0356}" destId="{5932F4E2-E9D8-44B1-B4F2-F7CB07CBDCCE}" srcOrd="1" destOrd="0" presId="urn:microsoft.com/office/officeart/2005/8/layout/orgChart1"/>
    <dgm:cxn modelId="{F0EB6D0A-F8FD-4045-A710-732D22892A26}" type="presParOf" srcId="{5932F4E2-E9D8-44B1-B4F2-F7CB07CBDCCE}" destId="{CC610409-06BC-4323-BC04-BA492604452E}" srcOrd="0" destOrd="0" presId="urn:microsoft.com/office/officeart/2005/8/layout/orgChart1"/>
    <dgm:cxn modelId="{1F66615E-5592-49F6-88ED-34ECE07DF4F3}" type="presParOf" srcId="{CC610409-06BC-4323-BC04-BA492604452E}" destId="{17349C32-3C0C-4E4B-BF2D-EA84FD3FD621}" srcOrd="0" destOrd="0" presId="urn:microsoft.com/office/officeart/2005/8/layout/orgChart1"/>
    <dgm:cxn modelId="{C6302234-08A0-4C20-A5E7-BFD0DD06E28F}" type="presParOf" srcId="{CC610409-06BC-4323-BC04-BA492604452E}" destId="{F83B5E39-FBE3-4BAC-A229-367E9B9E01E3}" srcOrd="1" destOrd="0" presId="urn:microsoft.com/office/officeart/2005/8/layout/orgChart1"/>
    <dgm:cxn modelId="{742D650F-99EC-4429-90DB-4CE8A5E8A875}" type="presParOf" srcId="{5932F4E2-E9D8-44B1-B4F2-F7CB07CBDCCE}" destId="{FE00DB01-DF11-4768-B50F-FBFB3A4F01EF}" srcOrd="1" destOrd="0" presId="urn:microsoft.com/office/officeart/2005/8/layout/orgChart1"/>
    <dgm:cxn modelId="{8804D73F-787B-4C63-B3AF-55B4952B0290}" type="presParOf" srcId="{5932F4E2-E9D8-44B1-B4F2-F7CB07CBDCCE}" destId="{32C9CD94-A8AD-47D5-81AD-22089A462852}" srcOrd="2" destOrd="0" presId="urn:microsoft.com/office/officeart/2005/8/layout/orgChart1"/>
    <dgm:cxn modelId="{0465F13F-6651-4073-BE52-99B44D63647B}" type="presParOf" srcId="{4F9712E1-626F-4F61-B9AE-3285422CF1C3}" destId="{25C7544D-A670-4CF7-A063-2CB9D5EB0175}" srcOrd="2" destOrd="0" presId="urn:microsoft.com/office/officeart/2005/8/layout/orgChart1"/>
    <dgm:cxn modelId="{8B342E0B-4D7E-4EFC-9299-1677A6596A0B}" type="presParOf" srcId="{FE296CA9-1A05-49B7-92EB-C262396E8110}" destId="{44430DA8-D777-42D5-B150-4A3710C9F9A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4B50B-7171-4524-8660-7496C43BE0DD}">
      <dsp:nvSpPr>
        <dsp:cNvPr id="0" name=""/>
        <dsp:cNvSpPr/>
      </dsp:nvSpPr>
      <dsp:spPr>
        <a:xfrm>
          <a:off x="2894" y="568977"/>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Container Engine</a:t>
          </a:r>
        </a:p>
      </dsp:txBody>
      <dsp:txXfrm>
        <a:off x="2894" y="568977"/>
        <a:ext cx="1480374" cy="735075"/>
      </dsp:txXfrm>
    </dsp:sp>
    <dsp:sp modelId="{E1296FB1-E77D-4E4D-AA2A-D1BDE7D7329E}">
      <dsp:nvSpPr>
        <dsp:cNvPr id="0" name=""/>
        <dsp:cNvSpPr/>
      </dsp:nvSpPr>
      <dsp:spPr>
        <a:xfrm>
          <a:off x="1483268" y="385208"/>
          <a:ext cx="296074" cy="110261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D78425-D125-4797-8495-ACB713F23951}">
      <dsp:nvSpPr>
        <dsp:cNvPr id="0" name=""/>
        <dsp:cNvSpPr/>
      </dsp:nvSpPr>
      <dsp:spPr>
        <a:xfrm>
          <a:off x="1897773" y="385208"/>
          <a:ext cx="4026617" cy="11026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Engine and Orchestration are different jobs, not always different products</a:t>
          </a:r>
        </a:p>
      </dsp:txBody>
      <dsp:txXfrm>
        <a:off x="1897773" y="385208"/>
        <a:ext cx="4026617" cy="1102612"/>
      </dsp:txXfrm>
    </dsp:sp>
    <dsp:sp modelId="{9160C2B7-6C1C-486C-B6B1-146A110872B3}">
      <dsp:nvSpPr>
        <dsp:cNvPr id="0" name=""/>
        <dsp:cNvSpPr/>
      </dsp:nvSpPr>
      <dsp:spPr>
        <a:xfrm>
          <a:off x="2894" y="1727818"/>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Copy on Write</a:t>
          </a:r>
        </a:p>
      </dsp:txBody>
      <dsp:txXfrm>
        <a:off x="2894" y="1727818"/>
        <a:ext cx="1480374" cy="735075"/>
      </dsp:txXfrm>
    </dsp:sp>
    <dsp:sp modelId="{713AB005-68EF-465C-AD8B-6EE3B5F191DF}">
      <dsp:nvSpPr>
        <dsp:cNvPr id="0" name=""/>
        <dsp:cNvSpPr/>
      </dsp:nvSpPr>
      <dsp:spPr>
        <a:xfrm>
          <a:off x="1483268" y="1567020"/>
          <a:ext cx="296074" cy="105667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C5F5A4-589F-433A-91F0-BED3D3EF62E9}">
      <dsp:nvSpPr>
        <dsp:cNvPr id="0" name=""/>
        <dsp:cNvSpPr/>
      </dsp:nvSpPr>
      <dsp:spPr>
        <a:xfrm>
          <a:off x="1897773" y="1567020"/>
          <a:ext cx="4026617" cy="10566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Any layer that is  SAVED or Downloaded is locked</a:t>
          </a:r>
        </a:p>
        <a:p>
          <a:pPr marL="228600" lvl="1" indent="-228600" algn="l" defTabSz="889000">
            <a:lnSpc>
              <a:spcPct val="90000"/>
            </a:lnSpc>
            <a:spcBef>
              <a:spcPct val="0"/>
            </a:spcBef>
            <a:spcAft>
              <a:spcPct val="15000"/>
            </a:spcAft>
            <a:buChar char="•"/>
          </a:pPr>
          <a:r>
            <a:rPr lang="en-US" sz="2000" kern="1200" dirty="0"/>
            <a:t>New Blank is created to allow write</a:t>
          </a:r>
        </a:p>
      </dsp:txBody>
      <dsp:txXfrm>
        <a:off x="1897773" y="1567020"/>
        <a:ext cx="4026617" cy="1056670"/>
      </dsp:txXfrm>
    </dsp:sp>
    <dsp:sp modelId="{1164EB3F-4006-42D4-A35E-B013C4A67832}">
      <dsp:nvSpPr>
        <dsp:cNvPr id="0" name=""/>
        <dsp:cNvSpPr/>
      </dsp:nvSpPr>
      <dsp:spPr>
        <a:xfrm>
          <a:off x="2894" y="3231226"/>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Any workload</a:t>
          </a:r>
        </a:p>
      </dsp:txBody>
      <dsp:txXfrm>
        <a:off x="2894" y="3231226"/>
        <a:ext cx="1480374" cy="735075"/>
      </dsp:txXfrm>
    </dsp:sp>
    <dsp:sp modelId="{D2E37587-6991-4A12-998C-3FAB8F795268}">
      <dsp:nvSpPr>
        <dsp:cNvPr id="0" name=""/>
        <dsp:cNvSpPr/>
      </dsp:nvSpPr>
      <dsp:spPr>
        <a:xfrm>
          <a:off x="1483268" y="2702891"/>
          <a:ext cx="296074" cy="179174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DB1205-CD86-4B88-9736-653DC2121195}">
      <dsp:nvSpPr>
        <dsp:cNvPr id="0" name=""/>
        <dsp:cNvSpPr/>
      </dsp:nvSpPr>
      <dsp:spPr>
        <a:xfrm>
          <a:off x="1897773" y="2702891"/>
          <a:ext cx="4026617" cy="17917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Any workload can be set as a BASE by saving</a:t>
          </a:r>
        </a:p>
        <a:p>
          <a:pPr marL="228600" lvl="1" indent="-228600" algn="l" defTabSz="977900">
            <a:lnSpc>
              <a:spcPct val="90000"/>
            </a:lnSpc>
            <a:spcBef>
              <a:spcPct val="0"/>
            </a:spcBef>
            <a:spcAft>
              <a:spcPct val="15000"/>
            </a:spcAft>
            <a:buChar char="•"/>
          </a:pPr>
          <a:r>
            <a:rPr lang="en-US" sz="2200" kern="1200" dirty="0"/>
            <a:t>It can then be used as a base, All required pieces below it will automatically be deployed</a:t>
          </a:r>
        </a:p>
      </dsp:txBody>
      <dsp:txXfrm>
        <a:off x="1897773" y="2702891"/>
        <a:ext cx="4026617" cy="17917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326CD-BBD0-4598-90E1-68F4519FB1CB}">
      <dsp:nvSpPr>
        <dsp:cNvPr id="0" name=""/>
        <dsp:cNvSpPr/>
      </dsp:nvSpPr>
      <dsp:spPr>
        <a:xfrm>
          <a:off x="1942357"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328F4BD3-1C3D-4CBA-9113-186DA600936B}">
      <dsp:nvSpPr>
        <dsp:cNvPr id="0" name=""/>
        <dsp:cNvSpPr/>
      </dsp:nvSpPr>
      <dsp:spPr>
        <a:xfrm>
          <a:off x="1638407" y="754760"/>
          <a:ext cx="897022" cy="311363"/>
        </a:xfrm>
        <a:custGeom>
          <a:avLst/>
          <a:gdLst/>
          <a:ahLst/>
          <a:cxnLst/>
          <a:rect l="0" t="0" r="0" b="0"/>
          <a:pathLst>
            <a:path>
              <a:moveTo>
                <a:pt x="0" y="0"/>
              </a:moveTo>
              <a:lnTo>
                <a:pt x="0" y="155681"/>
              </a:lnTo>
              <a:lnTo>
                <a:pt x="897022" y="155681"/>
              </a:lnTo>
              <a:lnTo>
                <a:pt x="897022"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916C718-6E74-46EC-815D-F42843731F7A}">
      <dsp:nvSpPr>
        <dsp:cNvPr id="0" name=""/>
        <dsp:cNvSpPr/>
      </dsp:nvSpPr>
      <dsp:spPr>
        <a:xfrm>
          <a:off x="148312" y="1807464"/>
          <a:ext cx="222402" cy="1734737"/>
        </a:xfrm>
        <a:custGeom>
          <a:avLst/>
          <a:gdLst/>
          <a:ahLst/>
          <a:cxnLst/>
          <a:rect l="0" t="0" r="0" b="0"/>
          <a:pathLst>
            <a:path>
              <a:moveTo>
                <a:pt x="0" y="0"/>
              </a:moveTo>
              <a:lnTo>
                <a:pt x="0" y="1734737"/>
              </a:lnTo>
              <a:lnTo>
                <a:pt x="222402" y="1734737"/>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3C5BF9C-2273-40A4-AD91-996F84526B69}">
      <dsp:nvSpPr>
        <dsp:cNvPr id="0" name=""/>
        <dsp:cNvSpPr/>
      </dsp:nvSpPr>
      <dsp:spPr>
        <a:xfrm>
          <a:off x="148312"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7E99444-2487-4184-B40A-8C51751F9CB8}">
      <dsp:nvSpPr>
        <dsp:cNvPr id="0" name=""/>
        <dsp:cNvSpPr/>
      </dsp:nvSpPr>
      <dsp:spPr>
        <a:xfrm>
          <a:off x="741385" y="754760"/>
          <a:ext cx="897022" cy="311363"/>
        </a:xfrm>
        <a:custGeom>
          <a:avLst/>
          <a:gdLst/>
          <a:ahLst/>
          <a:cxnLst/>
          <a:rect l="0" t="0" r="0" b="0"/>
          <a:pathLst>
            <a:path>
              <a:moveTo>
                <a:pt x="897022" y="0"/>
              </a:moveTo>
              <a:lnTo>
                <a:pt x="897022" y="155681"/>
              </a:lnTo>
              <a:lnTo>
                <a:pt x="0" y="155681"/>
              </a:lnTo>
              <a:lnTo>
                <a:pt x="0"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BE850376-0BCF-4AEF-97DE-A041ADEB0CF7}">
      <dsp:nvSpPr>
        <dsp:cNvPr id="0" name=""/>
        <dsp:cNvSpPr/>
      </dsp:nvSpPr>
      <dsp:spPr>
        <a:xfrm>
          <a:off x="897066" y="13419"/>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Application</a:t>
          </a:r>
        </a:p>
      </dsp:txBody>
      <dsp:txXfrm>
        <a:off x="897066" y="13419"/>
        <a:ext cx="1482681" cy="741340"/>
      </dsp:txXfrm>
    </dsp:sp>
    <dsp:sp modelId="{8C5EE12D-5DF8-4AF6-81FA-8F4F50C18A17}">
      <dsp:nvSpPr>
        <dsp:cNvPr id="0" name=""/>
        <dsp:cNvSpPr/>
      </dsp:nvSpPr>
      <dsp:spPr>
        <a:xfrm>
          <a:off x="44"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A</a:t>
          </a:r>
        </a:p>
      </dsp:txBody>
      <dsp:txXfrm>
        <a:off x="44" y="1066123"/>
        <a:ext cx="1482681" cy="741340"/>
      </dsp:txXfrm>
    </dsp:sp>
    <dsp:sp modelId="{0D427D2F-CAD8-4A4A-80F1-C58540D72D21}">
      <dsp:nvSpPr>
        <dsp:cNvPr id="0" name=""/>
        <dsp:cNvSpPr/>
      </dsp:nvSpPr>
      <dsp:spPr>
        <a:xfrm>
          <a:off x="370714"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C </a:t>
          </a:r>
        </a:p>
      </dsp:txBody>
      <dsp:txXfrm>
        <a:off x="370714" y="2118827"/>
        <a:ext cx="1482681" cy="741340"/>
      </dsp:txXfrm>
    </dsp:sp>
    <dsp:sp modelId="{3F984F95-ECE2-4324-B81A-A0628EA5CE84}">
      <dsp:nvSpPr>
        <dsp:cNvPr id="0" name=""/>
        <dsp:cNvSpPr/>
      </dsp:nvSpPr>
      <dsp:spPr>
        <a:xfrm>
          <a:off x="370714" y="3171531"/>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E</a:t>
          </a:r>
        </a:p>
      </dsp:txBody>
      <dsp:txXfrm>
        <a:off x="370714" y="3171531"/>
        <a:ext cx="1482681" cy="741340"/>
      </dsp:txXfrm>
    </dsp:sp>
    <dsp:sp modelId="{E9E62205-E199-4EF9-B962-A43252BFE0F0}">
      <dsp:nvSpPr>
        <dsp:cNvPr id="0" name=""/>
        <dsp:cNvSpPr/>
      </dsp:nvSpPr>
      <dsp:spPr>
        <a:xfrm>
          <a:off x="1794089"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B</a:t>
          </a:r>
        </a:p>
      </dsp:txBody>
      <dsp:txXfrm>
        <a:off x="1794089" y="1066123"/>
        <a:ext cx="1482681" cy="741340"/>
      </dsp:txXfrm>
    </dsp:sp>
    <dsp:sp modelId="{17349C32-3C0C-4E4B-BF2D-EA84FD3FD621}">
      <dsp:nvSpPr>
        <dsp:cNvPr id="0" name=""/>
        <dsp:cNvSpPr/>
      </dsp:nvSpPr>
      <dsp:spPr>
        <a:xfrm>
          <a:off x="2164759"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D</a:t>
          </a:r>
        </a:p>
      </dsp:txBody>
      <dsp:txXfrm>
        <a:off x="2164759" y="2118827"/>
        <a:ext cx="1482681" cy="741340"/>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A1339-3812-445B-AB1B-312052DCFBB2}" type="datetimeFigureOut">
              <a:rPr lang="en-US" smtClean="0"/>
              <a:t>6/14/2017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2103A-B7C3-4A7B-A7CF-EDA000C3DF57}" type="slidenum">
              <a:rPr lang="en-US" smtClean="0"/>
              <a:t>‹#›</a:t>
            </a:fld>
            <a:endParaRPr lang="en-US"/>
          </a:p>
        </p:txBody>
      </p:sp>
    </p:spTree>
    <p:extLst>
      <p:ext uri="{BB962C8B-B14F-4D97-AF65-F5344CB8AC3E}">
        <p14:creationId xmlns:p14="http://schemas.microsoft.com/office/powerpoint/2010/main" val="833386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itproguru.com/"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itproguru.com/abou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itproguru.com/"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itproguru.com/abou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Windows Server 2016, Containers and Next Generation Micro Services</a:t>
            </a:r>
          </a:p>
          <a:p>
            <a:r>
              <a:rPr lang="en-US" dirty="0"/>
              <a:t>Abstract: Are you up to speed with the next HUGE WAVE of virtualization… containers and micro services?  How will these great technologies impact our datacenters as they move into the mainstream with the soon to be released Windows Server 2016?  Come to this session to have a look at the near future as well as the soon to be released tools to help us meet the demands of our businesses. On this journey, we will explore what and why of micro services and containers, how these new virtualization technologies will change our world and at what pace.  We will show off some great new technologies built into Windows Server 2016 and get an understanding on how these new technologies will RAPIDLY change not only the virtualization landscape but also the cloud landscape.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Name of Presenter:  Dan Stolts</a:t>
            </a:r>
          </a:p>
          <a:p>
            <a:r>
              <a:rPr lang="en-US" sz="1200" kern="1200" dirty="0">
                <a:solidFill>
                  <a:schemeClr val="tx1"/>
                </a:solidFill>
                <a:effectLst/>
                <a:latin typeface="+mn-lt"/>
                <a:ea typeface="+mn-ea"/>
                <a:cs typeface="+mn-cs"/>
              </a:rPr>
              <a:t>Bio of Presenter (max 500 spaces): Dan Stolts “ITProGuru” is a technology expert who is a master of systems management and security. He is Chief Technology Strategist for Microsoft, owns several businesses and is a published author. Reach him on his primary blog </a:t>
            </a:r>
            <a:r>
              <a:rPr lang="en-US" sz="1200" u="sng" kern="1200" dirty="0">
                <a:solidFill>
                  <a:schemeClr val="tx1"/>
                </a:solidFill>
                <a:effectLst/>
                <a:latin typeface="+mn-lt"/>
                <a:ea typeface="+mn-ea"/>
                <a:cs typeface="+mn-cs"/>
                <a:hlinkClick r:id="rId3"/>
              </a:rPr>
              <a:t>http://itproguru.com</a:t>
            </a:r>
            <a:r>
              <a:rPr lang="en-US" sz="1200" kern="1200" dirty="0">
                <a:solidFill>
                  <a:schemeClr val="tx1"/>
                </a:solidFill>
                <a:effectLst/>
                <a:latin typeface="+mn-lt"/>
                <a:ea typeface="+mn-ea"/>
                <a:cs typeface="+mn-cs"/>
              </a:rPr>
              <a:t>  or twitter @ITProGuru. He is proficient in many datacenter technologies (Windows Server, System Center, Virtualization, Cloud,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and holds many certifications including MCT, MCITP, MCSE, TS, etc. Dan is currently specializing in system management, virtualization and cloud technologies. Dan is and has been a very active member of the user group community. Dan is an enthusiastic advocate of technology and is passionate about helping others. See more at: </a:t>
            </a:r>
            <a:r>
              <a:rPr lang="en-US" sz="1200" u="sng" kern="1200" dirty="0">
                <a:solidFill>
                  <a:schemeClr val="tx1"/>
                </a:solidFill>
                <a:effectLst/>
                <a:latin typeface="+mn-lt"/>
                <a:ea typeface="+mn-ea"/>
                <a:cs typeface="+mn-cs"/>
                <a:hlinkClick r:id="rId4"/>
              </a:rPr>
              <a:t>http://itproguru.com/about</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7994216-F9EE-4578-8C57-39E3A4EBAE3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5089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Microsoft Ignite 2015</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6/14/2017 6:12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2483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a:gradFill>
                  <a:gsLst>
                    <a:gs pos="2917">
                      <a:srgbClr val="FFFFFF"/>
                    </a:gs>
                    <a:gs pos="30000">
                      <a:srgbClr val="FFFFFF"/>
                    </a:gs>
                  </a:gsLst>
                  <a:lin ang="5400000" scaled="0"/>
                </a:gradFill>
              </a:rPr>
              <a:t>Products</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S4 Solution Specialist Sales Summit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6/14/2017 6:12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9349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One Marketing Template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A44DA-14D3-4312-BD8C-2A308641D6B4}"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4184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Dockerized</a:t>
            </a:r>
            <a:r>
              <a:rPr lang="en-US" dirty="0"/>
              <a:t> Apps are fully portable.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C2103A-B7C3-4A7B-A7CF-EDA000C3DF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601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6/14/2017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629948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CI/CD = Continuous Integration/Continuous</a:t>
            </a:r>
            <a:r>
              <a:rPr lang="en-US" baseline="0" dirty="0"/>
              <a:t> Deployment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6/14/2017 6:10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626052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0532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6/14/2017 6:10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432537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6/14/2017 6:10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73388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6/14/2017 6:10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08011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31774"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3713501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900" u="sng" dirty="0">
                <a:solidFill>
                  <a:schemeClr val="tx2"/>
                </a:solidFill>
              </a:rPr>
              <a:t>http://aka.ms/70-534 – Once it goes live..</a:t>
            </a:r>
            <a:endParaRPr lang="en-US" dirty="0">
              <a:effectLst/>
            </a:endParaRPr>
          </a:p>
          <a:p>
            <a:pPr rtl="0"/>
            <a:r>
              <a:rPr lang="en-US" dirty="0">
                <a:effectLst/>
              </a:rPr>
              <a:t>Learn what you need to know to become a certified Azure Solutions Architect. We will go through the lessons found in the book 70-534 Architecting Microsoft Azure Solutions. We will wrap things up with our speakers (and authors of the book) doing a book signing so bring your copy of the book.</a:t>
            </a:r>
          </a:p>
          <a:p>
            <a:pPr rtl="0"/>
            <a:r>
              <a:rPr lang="en-US" dirty="0">
                <a:effectLst/>
              </a:rPr>
              <a:t>70-534 Introduction</a:t>
            </a:r>
          </a:p>
          <a:p>
            <a:pPr rtl="0"/>
            <a:r>
              <a:rPr lang="en-US" dirty="0">
                <a:effectLst/>
              </a:rPr>
              <a:t>Exam Tips and Tricks</a:t>
            </a:r>
          </a:p>
          <a:p>
            <a:pPr rtl="0"/>
            <a:r>
              <a:rPr lang="en-US" dirty="0">
                <a:effectLst/>
              </a:rPr>
              <a:t>Design an advanced application (15–20%)</a:t>
            </a:r>
          </a:p>
          <a:p>
            <a:pPr rtl="0"/>
            <a:r>
              <a:rPr lang="en-US" dirty="0">
                <a:effectLst/>
              </a:rPr>
              <a:t>Design websites (15–20%)</a:t>
            </a:r>
          </a:p>
          <a:p>
            <a:pPr rtl="0"/>
            <a:r>
              <a:rPr lang="en-US" dirty="0">
                <a:effectLst/>
              </a:rPr>
              <a:t>Design a management, monitoring, and business continuity strategy (15–20%)</a:t>
            </a:r>
          </a:p>
          <a:p>
            <a:pPr rtl="0"/>
            <a:r>
              <a:rPr lang="en-US" dirty="0">
                <a:effectLst/>
              </a:rPr>
              <a:t>Design Microsoft Azure infrastructure and networking (15–20%)</a:t>
            </a:r>
          </a:p>
          <a:p>
            <a:pPr rtl="0"/>
            <a:r>
              <a:rPr lang="en-US" dirty="0">
                <a:effectLst/>
              </a:rPr>
              <a:t>Secure resources (15–20%)</a:t>
            </a:r>
          </a:p>
          <a:p>
            <a:pPr rtl="0"/>
            <a:r>
              <a:rPr lang="en-US" dirty="0">
                <a:effectLst/>
              </a:rPr>
              <a:t>Design an application storage and data access strategy (15–20%)</a:t>
            </a:r>
          </a:p>
          <a:p>
            <a:pPr rtl="0"/>
            <a:r>
              <a:rPr lang="en-US" dirty="0">
                <a:effectLst/>
              </a:rPr>
              <a:t>Field Experiences</a:t>
            </a:r>
          </a:p>
          <a:p>
            <a:pPr rtl="0"/>
            <a:r>
              <a:rPr lang="en-US" dirty="0">
                <a:effectLst/>
              </a:rPr>
              <a:t>Book Signing – Authors Dan Stolts, Steve Maier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CA44E0-6ABB-4CBD-8351-69864DC90C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0203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6/14/2017 6:10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483682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6/14/2017 6:10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793706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6/14/2017 6:10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53365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6/14/2017 6:10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415401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900" u="sng" dirty="0">
                <a:solidFill>
                  <a:schemeClr val="tx2"/>
                </a:solidFill>
              </a:rPr>
              <a:t>http://aka.ms/70-534 – Once it goes live..</a:t>
            </a:r>
            <a:endParaRPr lang="en-US" dirty="0">
              <a:effectLst/>
            </a:endParaRPr>
          </a:p>
          <a:p>
            <a:pPr rtl="0"/>
            <a:r>
              <a:rPr lang="en-US" dirty="0">
                <a:effectLst/>
              </a:rPr>
              <a:t>Learn what you need to know to become a certified Azure Solutions Architect. We will go through the lessons found in the book 70-534 Architecting Microsoft Azure Solutions. We will wrap things up with our speakers (and authors of the book) doing a book signing so bring your copy of the book.</a:t>
            </a:r>
          </a:p>
          <a:p>
            <a:pPr rtl="0"/>
            <a:r>
              <a:rPr lang="en-US" dirty="0">
                <a:effectLst/>
              </a:rPr>
              <a:t>70-534 Introduction</a:t>
            </a:r>
          </a:p>
          <a:p>
            <a:pPr rtl="0"/>
            <a:r>
              <a:rPr lang="en-US" dirty="0">
                <a:effectLst/>
              </a:rPr>
              <a:t>Exam Tips and Tricks</a:t>
            </a:r>
          </a:p>
          <a:p>
            <a:pPr rtl="0"/>
            <a:r>
              <a:rPr lang="en-US" dirty="0">
                <a:effectLst/>
              </a:rPr>
              <a:t>Design an advanced application (15–20%)</a:t>
            </a:r>
          </a:p>
          <a:p>
            <a:pPr rtl="0"/>
            <a:r>
              <a:rPr lang="en-US" dirty="0">
                <a:effectLst/>
              </a:rPr>
              <a:t>Design websites (15–20%)</a:t>
            </a:r>
          </a:p>
          <a:p>
            <a:pPr rtl="0"/>
            <a:r>
              <a:rPr lang="en-US" dirty="0">
                <a:effectLst/>
              </a:rPr>
              <a:t>Design a management, monitoring, and business continuity strategy (15–20%)</a:t>
            </a:r>
          </a:p>
          <a:p>
            <a:pPr rtl="0"/>
            <a:r>
              <a:rPr lang="en-US" dirty="0">
                <a:effectLst/>
              </a:rPr>
              <a:t>Design Microsoft Azure infrastructure and networking (15–20%)</a:t>
            </a:r>
          </a:p>
          <a:p>
            <a:pPr rtl="0"/>
            <a:r>
              <a:rPr lang="en-US" dirty="0">
                <a:effectLst/>
              </a:rPr>
              <a:t>Secure resources (15–20%)</a:t>
            </a:r>
          </a:p>
          <a:p>
            <a:pPr rtl="0"/>
            <a:r>
              <a:rPr lang="en-US" dirty="0">
                <a:effectLst/>
              </a:rPr>
              <a:t>Design an application storage and data access strategy (15–20%)</a:t>
            </a:r>
          </a:p>
          <a:p>
            <a:pPr rtl="0"/>
            <a:r>
              <a:rPr lang="en-US" dirty="0">
                <a:effectLst/>
              </a:rPr>
              <a:t>Field Experiences</a:t>
            </a:r>
          </a:p>
          <a:p>
            <a:pPr rtl="0"/>
            <a:r>
              <a:rPr lang="en-US" dirty="0">
                <a:effectLst/>
              </a:rPr>
              <a:t>Book Signing – Authors Dan Stolts, Steve Maier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CA44E0-6ABB-4CBD-8351-69864DC90C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4885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6/14/2017 6:10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85223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Name of Presenter:  Dan Stolts</a:t>
            </a:r>
          </a:p>
          <a:p>
            <a:r>
              <a:rPr lang="en-US" sz="1200" kern="1200" dirty="0">
                <a:solidFill>
                  <a:schemeClr val="tx1"/>
                </a:solidFill>
                <a:effectLst/>
                <a:latin typeface="+mn-lt"/>
                <a:ea typeface="+mn-ea"/>
                <a:cs typeface="+mn-cs"/>
              </a:rPr>
              <a:t>Bio of Presenter (max 500 spaces): Dan Stolts “ITProGuru” is a technology expert who is a master of systems management and security. He is Chief Technology Strategist for Microsoft, owns several businesses and is a published author. Reach him on his primary blog </a:t>
            </a:r>
            <a:r>
              <a:rPr lang="en-US" sz="1200" u="sng" kern="1200" dirty="0">
                <a:solidFill>
                  <a:schemeClr val="tx1"/>
                </a:solidFill>
                <a:effectLst/>
                <a:latin typeface="+mn-lt"/>
                <a:ea typeface="+mn-ea"/>
                <a:cs typeface="+mn-cs"/>
                <a:hlinkClick r:id="rId3"/>
              </a:rPr>
              <a:t>http://itproguru.com</a:t>
            </a:r>
            <a:r>
              <a:rPr lang="en-US" sz="1200" kern="1200" dirty="0">
                <a:solidFill>
                  <a:schemeClr val="tx1"/>
                </a:solidFill>
                <a:effectLst/>
                <a:latin typeface="+mn-lt"/>
                <a:ea typeface="+mn-ea"/>
                <a:cs typeface="+mn-cs"/>
              </a:rPr>
              <a:t>  or twitter @ITProGuru. He is proficient in many datacenter technologies (Windows Server, System Center, Virtualization, Cloud,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and holds many certifications including MCT, MCITP, MCSE, TS, etc. Dan is currently specializing in system management, virtualization and cloud technologies. Dan is and has been a very active member of the user group community. Dan is an enthusiastic advocate of technology and is passionate about helping others. See more at: </a:t>
            </a:r>
            <a:r>
              <a:rPr lang="en-US" sz="1200" u="sng" kern="1200" dirty="0">
                <a:solidFill>
                  <a:schemeClr val="tx1"/>
                </a:solidFill>
                <a:effectLst/>
                <a:latin typeface="+mn-lt"/>
                <a:ea typeface="+mn-ea"/>
                <a:cs typeface="+mn-cs"/>
                <a:hlinkClick r:id="rId4"/>
              </a:rPr>
              <a:t>http://itproguru.com/about</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D1C2103A-B7C3-4A7B-A7CF-EDA000C3DF57}" type="slidenum">
              <a:rPr lang="en-US" smtClean="0"/>
              <a:t>4</a:t>
            </a:fld>
            <a:endParaRPr lang="en-US"/>
          </a:p>
        </p:txBody>
      </p:sp>
    </p:spTree>
    <p:extLst>
      <p:ext uri="{BB962C8B-B14F-4D97-AF65-F5344CB8AC3E}">
        <p14:creationId xmlns:p14="http://schemas.microsoft.com/office/powerpoint/2010/main" val="3754343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6/14/2017 6:10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25899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6/14/2017 6:10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75459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Build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6/14/2017 6:12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803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6/14/2017 6:12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918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6/14/2017 6:12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49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6/14/2017 6:12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1547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9F9939-B49F-45B9-A19C-616A42570ECC}"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1" y="6356350"/>
            <a:ext cx="1909354" cy="365125"/>
          </a:xfrm>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1971141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8956759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6496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9EFC6C9-64D4-43E2-813E-165DE9CE5EC3}"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38728607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EFC6C9-64D4-43E2-813E-165DE9CE5EC3}"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94430884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EFC6C9-64D4-43E2-813E-165DE9CE5EC3}"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273940061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9EFC6C9-64D4-43E2-813E-165DE9CE5EC3}"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138817771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9EFC6C9-64D4-43E2-813E-165DE9CE5EC3}" type="datetimeFigureOut">
              <a:rPr lang="en-US" smtClean="0"/>
              <a:t>6/14/2017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4535373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9EFC6C9-64D4-43E2-813E-165DE9CE5EC3}" type="datetimeFigureOut">
              <a:rPr lang="en-US" smtClean="0"/>
              <a:t>6/14/2017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216555466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EFC6C9-64D4-43E2-813E-165DE9CE5EC3}" type="datetimeFigureOut">
              <a:rPr lang="en-US" smtClean="0"/>
              <a:t>6/14/2017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73739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9EFC6C9-64D4-43E2-813E-165DE9CE5EC3}"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70202628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9EFC6C9-64D4-43E2-813E-165DE9CE5EC3}"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820403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3177637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EFC6C9-64D4-43E2-813E-165DE9CE5EC3}"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148118418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EFC6C9-64D4-43E2-813E-165DE9CE5EC3}"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2038082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L-Shap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2509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26798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977315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79424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3507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60824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103438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0518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4188357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682347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290703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932556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032537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006982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979911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56537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9714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640719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7983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9F9939-B49F-45B9-A19C-616A42570ECC}"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82607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656869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738789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2004020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435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12600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56640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44061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367087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22392160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835550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9F9939-B49F-45B9-A19C-616A42570ECC}"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9944827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61419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274928890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2036763"/>
            <a:ext cx="11188700"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495300" y="1085886"/>
            <a:ext cx="11201400" cy="512762"/>
          </a:xfrm>
        </p:spPr>
        <p:txBody>
          <a:bodyPr lIns="0" tIns="0" rIns="0" bIns="0">
            <a:normAutofit/>
          </a:bodyPr>
          <a:lstStyle>
            <a:lvl1pPr marL="0" indent="0">
              <a:lnSpc>
                <a:spcPct val="100000"/>
              </a:lnSpc>
              <a:buNone/>
              <a:defRPr sz="2000" b="1" cap="all" spc="300" baseline="0">
                <a:solidFill>
                  <a:schemeClr val="tx1"/>
                </a:solidFill>
              </a:defRPr>
            </a:lvl1pPr>
          </a:lstStyle>
          <a:p>
            <a:pPr lvl="0"/>
            <a:r>
              <a:rPr lang="en-US" dirty="0"/>
              <a:t>Edit subtitle text</a:t>
            </a:r>
          </a:p>
        </p:txBody>
      </p:sp>
      <p:sp>
        <p:nvSpPr>
          <p:cNvPr id="6" name="Rectangle 5"/>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spTree>
    <p:extLst>
      <p:ext uri="{BB962C8B-B14F-4D97-AF65-F5344CB8AC3E}">
        <p14:creationId xmlns:p14="http://schemas.microsoft.com/office/powerpoint/2010/main" val="262432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88560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Rectangle 2"/>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pic>
        <p:nvPicPr>
          <p:cNvPr id="4" name="Picture 3"/>
          <p:cNvPicPr>
            <a:picLocks noChangeAspect="1"/>
          </p:cNvPicPr>
          <p:nvPr userDrawn="1"/>
        </p:nvPicPr>
        <p:blipFill>
          <a:blip r:embed="rId2"/>
          <a:stretch>
            <a:fillRect/>
          </a:stretch>
        </p:blipFill>
        <p:spPr bwMode="black">
          <a:xfrm>
            <a:off x="9472721" y="6237743"/>
            <a:ext cx="2504967" cy="213871"/>
          </a:xfrm>
          <a:prstGeom prst="rect">
            <a:avLst/>
          </a:prstGeom>
        </p:spPr>
      </p:pic>
    </p:spTree>
    <p:extLst>
      <p:ext uri="{BB962C8B-B14F-4D97-AF65-F5344CB8AC3E}">
        <p14:creationId xmlns:p14="http://schemas.microsoft.com/office/powerpoint/2010/main" val="110858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846659"/>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387798"/>
          </a:xfrm>
        </p:spPr>
        <p:txBody>
          <a:bodyPr/>
          <a:lstStyle/>
          <a:p>
            <a:endParaRPr lang="en-US"/>
          </a:p>
        </p:txBody>
      </p:sp>
      <p:sp>
        <p:nvSpPr>
          <p:cNvPr id="6" name="Text Placeholder 5"/>
          <p:cNvSpPr>
            <a:spLocks noGrp="1"/>
          </p:cNvSpPr>
          <p:nvPr>
            <p:ph type="body" sz="quarter" idx="11"/>
          </p:nvPr>
        </p:nvSpPr>
        <p:spPr>
          <a:xfrm>
            <a:off x="358569" y="2062070"/>
            <a:ext cx="5378549" cy="178043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974532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846439753"/>
      </p:ext>
    </p:extLst>
  </p:cSld>
  <p:clrMapOvr>
    <a:masterClrMapping/>
  </p:clrMapOvr>
  <p:transition spd="slow"/>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93694403"/>
      </p:ext>
    </p:extLst>
  </p:cSld>
  <p:clrMapOvr>
    <a:masterClrMapping/>
  </p:clrMapOvr>
  <p:transition spd="slow"/>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23610726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906213717"/>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9F9939-B49F-45B9-A19C-616A42570ECC}" type="datetimeFigureOut">
              <a:rPr lang="en-US" smtClean="0"/>
              <a:t>6/14/2017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271290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75359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32873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3613710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772024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48370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13971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40706853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84146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870720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8649254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9F9939-B49F-45B9-A19C-616A42570ECC}" type="datetimeFigureOut">
              <a:rPr lang="en-US" smtClean="0"/>
              <a:t>6/14/2017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3439728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94796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70270652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489231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0882838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82000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201344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29051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24062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57236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41450789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F9939-B49F-45B9-A19C-616A42570ECC}" type="datetimeFigureOut">
              <a:rPr lang="en-US" smtClean="0"/>
              <a:t>6/14/2017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8190709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184915301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247845392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64000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540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3246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839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11134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54118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238246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34382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931402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6195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2194761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744996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90657002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413836609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35199906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92963052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6/14/2017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66211571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6/14/2017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59046243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6/14/2017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754981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9310909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5986427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99316890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411698431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53396052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505955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761715"/>
          </a:xfrm>
        </p:spPr>
        <p:txBody>
          <a:bodyPr/>
          <a:lstStyle/>
          <a:p>
            <a:r>
              <a:rPr lang="en-US"/>
              <a:t>Click to edit Master title style</a:t>
            </a:r>
          </a:p>
        </p:txBody>
      </p:sp>
    </p:spTree>
    <p:extLst>
      <p:ext uri="{BB962C8B-B14F-4D97-AF65-F5344CB8AC3E}">
        <p14:creationId xmlns:p14="http://schemas.microsoft.com/office/powerpoint/2010/main" val="330035178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69303" y="6356803"/>
            <a:ext cx="3859607" cy="364224"/>
          </a:xfrm>
          <a:prstGeom prst="rect">
            <a:avLst/>
          </a:prstGeom>
        </p:spPr>
        <p:txBody>
          <a:bodyPr vert="horz" lIns="91440" tIns="45720" rIns="91440" bIns="45720" rtlCol="0" anchor="ctr"/>
          <a:lstStyle>
            <a:lvl1pPr algn="l">
              <a:defRPr sz="980">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143811" y="6356803"/>
            <a:ext cx="2844904" cy="364224"/>
          </a:xfrm>
          <a:prstGeom prst="rect">
            <a:avLst/>
          </a:prstGeom>
        </p:spPr>
        <p:txBody>
          <a:bodyPr vert="horz" lIns="91440" tIns="45720" rIns="91440" bIns="45720" rtlCol="0" anchor="ctr"/>
          <a:lstStyle>
            <a:lvl1pPr algn="r">
              <a:defRPr sz="980">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00992846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485427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853372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228607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image" Target="../media/image1.png"/><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38" Type="http://schemas.openxmlformats.org/officeDocument/2006/relationships/theme" Target="../theme/theme3.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slideLayout" Target="../slideLayouts/slideLayout82.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slideLayout" Target="../slideLayouts/slideLayout81.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theme" Target="../theme/theme4.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5.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F9939-B49F-45B9-A19C-616A42570ECC}" type="datetimeFigureOut">
              <a:rPr lang="en-US" smtClean="0"/>
              <a:t>6/14/2017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198773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ACF4DF-803C-46CF-93DF-D41677766C99}" type="slidenum">
              <a:rPr lang="en-US" smtClean="0"/>
              <a:t>‹#›</a:t>
            </a:fld>
            <a:endParaRPr lang="en-US"/>
          </a:p>
        </p:txBody>
      </p:sp>
      <p:sp>
        <p:nvSpPr>
          <p:cNvPr id="8" name="TextBox 7"/>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4246521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9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
        <p:nvSpPr>
          <p:cNvPr id="5" name="TextBox 4"/>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626180738"/>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759716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Lst>
  <p:transition>
    <p:fade/>
  </p:transition>
  <p:hf sldNum="0" hdr="0" dt="0"/>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3E3B9-70CA-4D48-8F08-30C31143888B}" type="datetimeFigureOut">
              <a:rPr lang="en-US" smtClean="0"/>
              <a:t>6/14/2017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296535539"/>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EFC6C9-64D4-43E2-813E-165DE9CE5EC3}" type="datetimeFigureOut">
              <a:rPr lang="en-US" smtClean="0"/>
              <a:t>6/14/2017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39C94-6EE0-4F64-9CD3-DCAF3262D661}" type="slidenum">
              <a:rPr lang="en-US" smtClean="0"/>
              <a:t>‹#›</a:t>
            </a:fld>
            <a:endParaRPr lang="en-US"/>
          </a:p>
        </p:txBody>
      </p:sp>
    </p:spTree>
    <p:extLst>
      <p:ext uri="{BB962C8B-B14F-4D97-AF65-F5344CB8AC3E}">
        <p14:creationId xmlns:p14="http://schemas.microsoft.com/office/powerpoint/2010/main" val="355864589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8.jpg"/><Relationship Id="rId5" Type="http://schemas.openxmlformats.org/officeDocument/2006/relationships/hyperlink" Target="http://aka.ms/70-534-book" TargetMode="External"/><Relationship Id="rId4" Type="http://schemas.openxmlformats.org/officeDocument/2006/relationships/image" Target="../media/image17.png"/><Relationship Id="rId9" Type="http://schemas.openxmlformats.org/officeDocument/2006/relationships/image" Target="../media/image21.jpe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comments" Target="../comments/comment1.xml"/><Relationship Id="rId3" Type="http://schemas.openxmlformats.org/officeDocument/2006/relationships/image" Target="../media/image33.png"/><Relationship Id="rId7" Type="http://schemas.openxmlformats.org/officeDocument/2006/relationships/image" Target="../media/image28.png"/><Relationship Id="rId12"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diagramColors" Target="../diagrams/colors1.xml"/><Relationship Id="rId5" Type="http://schemas.openxmlformats.org/officeDocument/2006/relationships/image" Target="../media/image27.png"/><Relationship Id="rId10" Type="http://schemas.openxmlformats.org/officeDocument/2006/relationships/diagramQuickStyle" Target="../diagrams/quickStyle1.xml"/><Relationship Id="rId4" Type="http://schemas.openxmlformats.org/officeDocument/2006/relationships/image" Target="../media/image26.png"/><Relationship Id="rId9"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36.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6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emf"/></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amazon.com/Phoenix-Project-DevOps-Helping-Business-ebook/dp/B00AZRBLHO" TargetMode="Externa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hyperlink" Target="http://www.meetup.com/MMADNJ" TargetMode="External"/><Relationship Id="rId2" Type="http://schemas.openxmlformats.org/officeDocument/2006/relationships/hyperlink" Target="http://www.meetup.com/NYPluralsightStudy" TargetMode="External"/><Relationship Id="rId1" Type="http://schemas.openxmlformats.org/officeDocument/2006/relationships/slideLayout" Target="../slideLayouts/slideLayout102.xml"/><Relationship Id="rId5" Type="http://schemas.openxmlformats.org/officeDocument/2006/relationships/hyperlink" Target="http://www.meetup.com/MMADNYC" TargetMode="External"/><Relationship Id="rId4" Type="http://schemas.openxmlformats.org/officeDocument/2006/relationships/hyperlink" Target="http://www.meetup.com/nycmobiledev"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en.wikipedia.org/wiki/Configuration_management" TargetMode="External"/><Relationship Id="rId13" Type="http://schemas.openxmlformats.org/officeDocument/2006/relationships/hyperlink" Target="http://www.neotys.com/blog/tips-for-testing-in-production/" TargetMode="External"/><Relationship Id="rId18" Type="http://schemas.openxmlformats.org/officeDocument/2006/relationships/image" Target="../media/image51.png"/><Relationship Id="rId3" Type="http://schemas.openxmlformats.org/officeDocument/2006/relationships/hyperlink" Target="http://www.microsoft.com/en-us/download/details.aspx?id=46403" TargetMode="External"/><Relationship Id="rId7" Type="http://schemas.openxmlformats.org/officeDocument/2006/relationships/hyperlink" Target="https://en.wikipedia.org/wiki/Release_management" TargetMode="External"/><Relationship Id="rId12" Type="http://schemas.openxmlformats.org/officeDocument/2006/relationships/hyperlink" Target="http://www.thoughtworks.com/insights/blog/how-implement-hypothesis-driven-development" TargetMode="External"/><Relationship Id="rId17" Type="http://schemas.openxmlformats.org/officeDocument/2006/relationships/image" Target="../media/image50.png"/><Relationship Id="rId2" Type="http://schemas.openxmlformats.org/officeDocument/2006/relationships/hyperlink" Target="http://itrevolution.com/the-three-ways-principles-underpinning-devops/" TargetMode="External"/><Relationship Id="rId16" Type="http://schemas.openxmlformats.org/officeDocument/2006/relationships/image" Target="../media/image49.png"/><Relationship Id="rId1" Type="http://schemas.openxmlformats.org/officeDocument/2006/relationships/slideLayout" Target="../slideLayouts/slideLayout22.xml"/><Relationship Id="rId6" Type="http://schemas.openxmlformats.org/officeDocument/2006/relationships/hyperlink" Target="https://en.wikipedia.org/wiki/Application_performance_management" TargetMode="External"/><Relationship Id="rId11" Type="http://schemas.openxmlformats.org/officeDocument/2006/relationships/hyperlink" Target="http://mattvsts.blogspot.com/2013/11/feature-flags-cornerstone-of-continuous.html" TargetMode="External"/><Relationship Id="rId5" Type="http://schemas.openxmlformats.org/officeDocument/2006/relationships/hyperlink" Target="https://en.wikipedia.org/wiki/Test_automation" TargetMode="External"/><Relationship Id="rId15" Type="http://schemas.openxmlformats.org/officeDocument/2006/relationships/hyperlink" Target="https://en.wikipedia.org/wiki/A/B_testing" TargetMode="External"/><Relationship Id="rId10" Type="http://schemas.openxmlformats.org/officeDocument/2006/relationships/hyperlink" Target="https://en.wikipedia.org/wiki/Capacity_management" TargetMode="External"/><Relationship Id="rId4" Type="http://schemas.openxmlformats.org/officeDocument/2006/relationships/hyperlink" Target="https://en.wikipedia.org/wiki/Continuous_integration" TargetMode="External"/><Relationship Id="rId9" Type="http://schemas.openxmlformats.org/officeDocument/2006/relationships/hyperlink" Target="https://en.wikipedia.org/wiki/Synthetic_monitoring" TargetMode="External"/><Relationship Id="rId14" Type="http://schemas.openxmlformats.org/officeDocument/2006/relationships/hyperlink" Target="https://en.wikipedia.org/wiki/Fault_injectio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34.png"/><Relationship Id="rId9" Type="http://schemas.openxmlformats.org/officeDocument/2006/relationships/image" Target="../media/image63.png"/></Relationships>
</file>

<file path=ppt/slides/_rels/slide29.xml.rels><?xml version="1.0" encoding="UTF-8" standalone="yes"?>
<Relationships xmlns="http://schemas.openxmlformats.org/package/2006/relationships"><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90.jpeg"/><Relationship Id="rId39" Type="http://schemas.openxmlformats.org/officeDocument/2006/relationships/image" Target="../media/image103.png"/><Relationship Id="rId3" Type="http://schemas.openxmlformats.org/officeDocument/2006/relationships/image" Target="../media/image67.png"/><Relationship Id="rId21" Type="http://schemas.openxmlformats.org/officeDocument/2006/relationships/image" Target="../media/image85.png"/><Relationship Id="rId34" Type="http://schemas.openxmlformats.org/officeDocument/2006/relationships/image" Target="../media/image98.png"/><Relationship Id="rId42" Type="http://schemas.openxmlformats.org/officeDocument/2006/relationships/image" Target="../media/image106.jpg"/><Relationship Id="rId47" Type="http://schemas.openxmlformats.org/officeDocument/2006/relationships/image" Target="../media/image111.jpeg"/><Relationship Id="rId50" Type="http://schemas.openxmlformats.org/officeDocument/2006/relationships/image" Target="../media/image114.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5" Type="http://schemas.openxmlformats.org/officeDocument/2006/relationships/image" Target="../media/image89.png"/><Relationship Id="rId33" Type="http://schemas.openxmlformats.org/officeDocument/2006/relationships/image" Target="../media/image97.png"/><Relationship Id="rId38" Type="http://schemas.openxmlformats.org/officeDocument/2006/relationships/image" Target="../media/image102.png"/><Relationship Id="rId46" Type="http://schemas.openxmlformats.org/officeDocument/2006/relationships/image" Target="../media/image110.png"/><Relationship Id="rId2" Type="http://schemas.openxmlformats.org/officeDocument/2006/relationships/notesSlide" Target="../notesSlides/notesSlide19.xml"/><Relationship Id="rId16" Type="http://schemas.openxmlformats.org/officeDocument/2006/relationships/image" Target="../media/image80.png"/><Relationship Id="rId20" Type="http://schemas.openxmlformats.org/officeDocument/2006/relationships/image" Target="../media/image84.jpeg"/><Relationship Id="rId29" Type="http://schemas.openxmlformats.org/officeDocument/2006/relationships/image" Target="../media/image93.png"/><Relationship Id="rId41" Type="http://schemas.openxmlformats.org/officeDocument/2006/relationships/image" Target="../media/image105.png"/><Relationship Id="rId1" Type="http://schemas.openxmlformats.org/officeDocument/2006/relationships/slideLayout" Target="../slideLayouts/slideLayout44.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8.jpeg"/><Relationship Id="rId32" Type="http://schemas.openxmlformats.org/officeDocument/2006/relationships/image" Target="../media/image96.png"/><Relationship Id="rId37" Type="http://schemas.openxmlformats.org/officeDocument/2006/relationships/image" Target="../media/image101.png"/><Relationship Id="rId40" Type="http://schemas.openxmlformats.org/officeDocument/2006/relationships/image" Target="../media/image104.png"/><Relationship Id="rId45" Type="http://schemas.openxmlformats.org/officeDocument/2006/relationships/image" Target="../media/image109.jpg"/><Relationship Id="rId5" Type="http://schemas.openxmlformats.org/officeDocument/2006/relationships/image" Target="../media/image69.png"/><Relationship Id="rId15" Type="http://schemas.openxmlformats.org/officeDocument/2006/relationships/image" Target="../media/image79.png"/><Relationship Id="rId23" Type="http://schemas.openxmlformats.org/officeDocument/2006/relationships/image" Target="../media/image87.png"/><Relationship Id="rId28" Type="http://schemas.openxmlformats.org/officeDocument/2006/relationships/image" Target="../media/image92.png"/><Relationship Id="rId36" Type="http://schemas.openxmlformats.org/officeDocument/2006/relationships/image" Target="../media/image100.png"/><Relationship Id="rId49" Type="http://schemas.openxmlformats.org/officeDocument/2006/relationships/image" Target="../media/image113.png"/><Relationship Id="rId10" Type="http://schemas.openxmlformats.org/officeDocument/2006/relationships/image" Target="../media/image74.emf"/><Relationship Id="rId19" Type="http://schemas.openxmlformats.org/officeDocument/2006/relationships/image" Target="../media/image83.png"/><Relationship Id="rId31" Type="http://schemas.openxmlformats.org/officeDocument/2006/relationships/image" Target="../media/image95.png"/><Relationship Id="rId44" Type="http://schemas.openxmlformats.org/officeDocument/2006/relationships/image" Target="../media/image108.png"/><Relationship Id="rId52" Type="http://schemas.openxmlformats.org/officeDocument/2006/relationships/image" Target="../media/image116.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6.png"/><Relationship Id="rId27" Type="http://schemas.openxmlformats.org/officeDocument/2006/relationships/image" Target="../media/image91.png"/><Relationship Id="rId30" Type="http://schemas.openxmlformats.org/officeDocument/2006/relationships/image" Target="../media/image94.png"/><Relationship Id="rId35" Type="http://schemas.openxmlformats.org/officeDocument/2006/relationships/image" Target="../media/image99.png"/><Relationship Id="rId43" Type="http://schemas.openxmlformats.org/officeDocument/2006/relationships/image" Target="../media/image107.emf"/><Relationship Id="rId48" Type="http://schemas.openxmlformats.org/officeDocument/2006/relationships/image" Target="../media/image112.png"/><Relationship Id="rId8" Type="http://schemas.openxmlformats.org/officeDocument/2006/relationships/image" Target="../media/image72.png"/><Relationship Id="rId51" Type="http://schemas.openxmlformats.org/officeDocument/2006/relationships/image" Target="../media/image115.png"/></Relationships>
</file>

<file path=ppt/slides/_rels/slide3.xml.rels><?xml version="1.0" encoding="UTF-8" standalone="yes"?>
<Relationships xmlns="http://schemas.openxmlformats.org/package/2006/relationships"><Relationship Id="rId8" Type="http://schemas.openxmlformats.org/officeDocument/2006/relationships/hyperlink" Target="https://www.microsoft.com/en-us/learning/exam-70-534.aspx#syllabus-5" TargetMode="External"/><Relationship Id="rId3" Type="http://schemas.openxmlformats.org/officeDocument/2006/relationships/image" Target="../media/image18.jpg"/><Relationship Id="rId7" Type="http://schemas.openxmlformats.org/officeDocument/2006/relationships/hyperlink" Target="https://www.microsoft.com/en-us/learning/exam-70-534.aspx#syllabus-4" TargetMode="External"/><Relationship Id="rId2" Type="http://schemas.openxmlformats.org/officeDocument/2006/relationships/notesSlide" Target="../notesSlides/notesSlide2.xml"/><Relationship Id="rId1" Type="http://schemas.openxmlformats.org/officeDocument/2006/relationships/slideLayout" Target="../slideLayouts/slideLayout94.xml"/><Relationship Id="rId6" Type="http://schemas.openxmlformats.org/officeDocument/2006/relationships/hyperlink" Target="https://www.microsoft.com/en-us/learning/exam-70-534.aspx#syllabus-3" TargetMode="External"/><Relationship Id="rId5" Type="http://schemas.openxmlformats.org/officeDocument/2006/relationships/hyperlink" Target="https://www.microsoft.com/en-us/learning/exam-70-534.aspx#syllabus-2" TargetMode="External"/><Relationship Id="rId10" Type="http://schemas.openxmlformats.org/officeDocument/2006/relationships/hyperlink" Target="https://www.microsoft.com/en-us/learning/exam-70-534.aspx#syllabus-7" TargetMode="External"/><Relationship Id="rId4" Type="http://schemas.openxmlformats.org/officeDocument/2006/relationships/hyperlink" Target="https://www.microsoft.com/en-us/learning/exam-70-534.aspx#syllabus-1" TargetMode="External"/><Relationship Id="rId9" Type="http://schemas.openxmlformats.org/officeDocument/2006/relationships/hyperlink" Target="https://www.microsoft.com/en-us/learning/exam-70-534.aspx#syllabus-6"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hyperlink" Target="https://beta.docker.com/docs/" TargetMode="Externa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8" Type="http://schemas.openxmlformats.org/officeDocument/2006/relationships/hyperlink" Target="http://aka.ms/wap-lab" TargetMode="External"/><Relationship Id="rId3" Type="http://schemas.openxmlformats.org/officeDocument/2006/relationships/hyperlink" Target="http://aka.ms/moderninfrastructure" TargetMode="External"/><Relationship Id="rId7" Type="http://schemas.openxmlformats.org/officeDocument/2006/relationships/hyperlink" Target="http://aka.ms/virtualization-lab" TargetMode="External"/><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hyperlink" Target="https://twitter.com/MS_ITPro" TargetMode="External"/><Relationship Id="rId5" Type="http://schemas.openxmlformats.org/officeDocument/2006/relationships/hyperlink" Target="http://aka.ms/cloud-platform-ebook" TargetMode="External"/><Relationship Id="rId4" Type="http://schemas.openxmlformats.org/officeDocument/2006/relationships/hyperlink" Target="http://aka.ms/deployinghyperv"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aka.ms/devops"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hyperlink" Target="https://twitter.com/search?f=realtime&amp;q=#talkdevops&amp;src=savs" TargetMode="External"/><Relationship Id="rId5" Type="http://schemas.openxmlformats.org/officeDocument/2006/relationships/hyperlink" Target="http://aka.ms/devopsmva" TargetMode="External"/><Relationship Id="rId4" Type="http://schemas.openxmlformats.org/officeDocument/2006/relationships/hyperlink" Target="http://aka.ms/iac_tlp"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www.microsoft.com/en-us/learning/exam-70-534.aspx#syllabus-5" TargetMode="External"/><Relationship Id="rId3" Type="http://schemas.openxmlformats.org/officeDocument/2006/relationships/image" Target="../media/image18.jpg"/><Relationship Id="rId7" Type="http://schemas.openxmlformats.org/officeDocument/2006/relationships/hyperlink" Target="https://www.microsoft.com/en-us/learning/exam-70-534.aspx#syllabus-4" TargetMode="External"/><Relationship Id="rId2" Type="http://schemas.openxmlformats.org/officeDocument/2006/relationships/notesSlide" Target="../notesSlides/notesSlide24.xml"/><Relationship Id="rId1" Type="http://schemas.openxmlformats.org/officeDocument/2006/relationships/slideLayout" Target="../slideLayouts/slideLayout94.xml"/><Relationship Id="rId6" Type="http://schemas.openxmlformats.org/officeDocument/2006/relationships/hyperlink" Target="https://www.microsoft.com/en-us/learning/exam-70-534.aspx#syllabus-3" TargetMode="External"/><Relationship Id="rId5" Type="http://schemas.openxmlformats.org/officeDocument/2006/relationships/hyperlink" Target="https://www.microsoft.com/en-us/learning/exam-70-534.aspx#syllabus-2" TargetMode="External"/><Relationship Id="rId10" Type="http://schemas.openxmlformats.org/officeDocument/2006/relationships/hyperlink" Target="https://www.microsoft.com/en-us/learning/exam-70-534.aspx#syllabus-7" TargetMode="External"/><Relationship Id="rId4" Type="http://schemas.openxmlformats.org/officeDocument/2006/relationships/hyperlink" Target="https://www.microsoft.com/en-us/learning/exam-70-534.aspx#syllabus-1" TargetMode="External"/><Relationship Id="rId9" Type="http://schemas.openxmlformats.org/officeDocument/2006/relationships/hyperlink" Target="https://www.microsoft.com/en-us/learning/exam-70-534.aspx#syllabus-6"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itproguru.com/" TargetMode="External"/><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hyperlink" Target="http://aka.ms/windowscontainers" TargetMode="External"/><Relationship Id="rId5" Type="http://schemas.openxmlformats.org/officeDocument/2006/relationships/hyperlink" Target="https://msdn.microsoft.com/virtualization/windowscontainers" TargetMode="External"/><Relationship Id="rId4" Type="http://schemas.openxmlformats.org/officeDocument/2006/relationships/hyperlink" Target="http://itproguru.com/Joi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557" r="9205"/>
          <a:stretch/>
        </p:blipFill>
        <p:spPr>
          <a:xfrm>
            <a:off x="6914023" y="1066741"/>
            <a:ext cx="4961901" cy="4881292"/>
          </a:xfrm>
          <a:prstGeom prst="rect">
            <a:avLst/>
          </a:prstGeom>
        </p:spPr>
      </p:pic>
      <p:sp>
        <p:nvSpPr>
          <p:cNvPr id="4" name="TextBox 3"/>
          <p:cNvSpPr txBox="1"/>
          <p:nvPr/>
        </p:nvSpPr>
        <p:spPr>
          <a:xfrm>
            <a:off x="2128929" y="3920335"/>
            <a:ext cx="3799438" cy="2431435"/>
          </a:xfrm>
          <a:prstGeom prst="rect">
            <a:avLst/>
          </a:prstGeom>
          <a:noFill/>
        </p:spPr>
        <p:txBody>
          <a:bodyPr wrap="none" rtlCol="0">
            <a:spAutoFit/>
          </a:bodyPr>
          <a:lstStyle/>
          <a:p>
            <a:pPr>
              <a:defRPr/>
            </a:pPr>
            <a:r>
              <a:rPr kumimoji="0" lang="en-US" sz="32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Dan Stolts </a:t>
            </a:r>
            <a:r>
              <a:rPr kumimoji="0" lang="en-US" sz="2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(@ITProGuru)</a:t>
            </a:r>
            <a:br>
              <a:rPr kumimoji="0" lang="en-US" sz="2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Chief Technology Strategist</a:t>
            </a:r>
            <a:b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US DX North East – Audience</a:t>
            </a:r>
            <a:b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lang="en-US" sz="2400" kern="0" dirty="0">
                <a:solidFill>
                  <a:schemeClr val="bg1"/>
                </a:solidFill>
                <a:latin typeface="Segoe UI Light" panose="020B0502040204020203" pitchFamily="34" charset="0"/>
                <a:cs typeface="Segoe UI Light" panose="020B0502040204020203" pitchFamily="34" charset="0"/>
              </a:rPr>
              <a:t>Blog: ITProGuru.com</a:t>
            </a:r>
            <a:r>
              <a:rPr lang="en-US" sz="2800" kern="0" dirty="0">
                <a:solidFill>
                  <a:schemeClr val="bg1"/>
                </a:solidFill>
                <a:latin typeface="Segoe UI Light" panose="020B0502040204020203" pitchFamily="34" charset="0"/>
                <a:cs typeface="Segoe UI Light" panose="020B0502040204020203" pitchFamily="34" charset="0"/>
              </a:rPr>
              <a:t> </a:t>
            </a:r>
            <a:endParaRPr lang="en-US" sz="2800" kern="0" dirty="0">
              <a:solidFill>
                <a:schemeClr val="bg1"/>
              </a:solidFil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dstolts@Microsoft.com</a:t>
            </a:r>
            <a:r>
              <a:rPr lang="en-US" sz="2400" kern="0" dirty="0">
                <a:solidFill>
                  <a:schemeClr val="bg1"/>
                </a:solidFill>
                <a:latin typeface="Segoe UI Light" panose="020B0502040204020203" pitchFamily="34" charset="0"/>
                <a:cs typeface="Segoe UI Light" panose="020B0502040204020203" pitchFamily="34" charset="0"/>
              </a:rPr>
              <a:t> </a:t>
            </a:r>
            <a:endParaRPr kumimoji="0" lang="en-US" sz="2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a:p>
            <a:pPr lvl="0">
              <a:defRPr/>
            </a:pPr>
            <a:r>
              <a:rPr lang="en-US" sz="2000" kern="0" dirty="0">
                <a:solidFill>
                  <a:schemeClr val="bg1"/>
                </a:solidFill>
                <a:latin typeface="Segoe UI Light" panose="020B0502040204020203" pitchFamily="34" charset="0"/>
                <a:cs typeface="Segoe UI Light" panose="020B0502040204020203" pitchFamily="34" charset="0"/>
              </a:rPr>
              <a:t>www.linkedin.com/in/danstolts</a:t>
            </a:r>
            <a:r>
              <a:rPr lang="en-US" sz="2400" kern="0" dirty="0">
                <a:solidFill>
                  <a:srgbClr val="00B0F0"/>
                </a:solidFill>
                <a:latin typeface="Segoe UI Light" panose="020B0502040204020203" pitchFamily="34" charset="0"/>
                <a:cs typeface="Segoe UI Light" panose="020B0502040204020203" pitchFamily="34" charset="0"/>
              </a:rPr>
              <a:t> </a:t>
            </a:r>
            <a:endParaRPr kumimoji="0" lang="en-US" sz="2000" b="0" i="0" strike="noStrike" kern="0" cap="none" spc="0" normalizeH="0" baseline="0" noProof="0" dirty="0">
              <a:ln>
                <a:noFill/>
              </a:ln>
              <a:solidFill>
                <a:srgbClr val="00B0F0"/>
              </a:solidFill>
              <a:effectLst/>
              <a:uLnTx/>
              <a:uFillTx/>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382" y="248298"/>
            <a:ext cx="2469094" cy="530398"/>
          </a:xfrm>
          <a:prstGeom prst="rect">
            <a:avLst/>
          </a:prstGeom>
        </p:spPr>
      </p:pic>
      <p:sp>
        <p:nvSpPr>
          <p:cNvPr id="7" name="TextBox 6"/>
          <p:cNvSpPr txBox="1"/>
          <p:nvPr/>
        </p:nvSpPr>
        <p:spPr>
          <a:xfrm>
            <a:off x="114214" y="1006780"/>
            <a:ext cx="7327691" cy="2308324"/>
          </a:xfrm>
          <a:prstGeom prst="rect">
            <a:avLst/>
          </a:prstGeom>
          <a:noFill/>
        </p:spPr>
        <p:txBody>
          <a:bodyPr wrap="square" rtlCol="0">
            <a:spAutoFit/>
          </a:bodyPr>
          <a:lstStyle/>
          <a:p>
            <a:pPr lvl="0">
              <a:defRPr/>
            </a:pPr>
            <a:r>
              <a:rPr lang="en-US" sz="4800" dirty="0">
                <a:solidFill>
                  <a:srgbClr val="FFC000"/>
                </a:solidFill>
              </a:rPr>
              <a:t>DevOps Containers and Next Generation Micro Services</a:t>
            </a:r>
          </a:p>
          <a:p>
            <a:pPr lvl="0">
              <a:defRPr/>
            </a:pPr>
            <a:r>
              <a:rPr kumimoji="0" lang="en-US" sz="4800" b="0" i="0" u="none" strike="noStrike" kern="0" cap="none" spc="0" normalizeH="0" baseline="0" noProof="0" dirty="0">
                <a:ln>
                  <a:noFill/>
                </a:ln>
                <a:solidFill>
                  <a:srgbClr val="FFC000"/>
                </a:solidFill>
                <a:effectLst/>
                <a:uLnTx/>
                <a:uFillTx/>
                <a:latin typeface="Segoe UI Light" panose="020B0502040204020203" pitchFamily="34" charset="0"/>
                <a:cs typeface="Segoe UI Light" panose="020B0502040204020203" pitchFamily="34" charset="0"/>
              </a:rPr>
              <a:t>101</a:t>
            </a:r>
          </a:p>
        </p:txBody>
      </p:sp>
      <p:sp>
        <p:nvSpPr>
          <p:cNvPr id="9" name="Rectangle 8"/>
          <p:cNvSpPr/>
          <p:nvPr/>
        </p:nvSpPr>
        <p:spPr>
          <a:xfrm>
            <a:off x="10519576" y="6311264"/>
            <a:ext cx="1590261" cy="369332"/>
          </a:xfrm>
          <a:prstGeom prst="rect">
            <a:avLst/>
          </a:prstGeom>
        </p:spPr>
        <p:txBody>
          <a:bodyPr wrap="square">
            <a:spAutoFit/>
          </a:bodyPr>
          <a:lstStyle/>
          <a:p>
            <a:r>
              <a:rPr lang="en-US" kern="0" dirty="0">
                <a:solidFill>
                  <a:schemeClr val="bg1"/>
                </a:solidFill>
                <a:latin typeface="Segoe UI Light" panose="020B0502040204020203" pitchFamily="34" charset="0"/>
                <a:cs typeface="Segoe UI Light" panose="020B0502040204020203" pitchFamily="34" charset="0"/>
              </a:rPr>
              <a:t>@ITProGuru</a:t>
            </a:r>
            <a:endParaRPr lang="en-US" dirty="0"/>
          </a:p>
        </p:txBody>
      </p:sp>
      <p:sp>
        <p:nvSpPr>
          <p:cNvPr id="10" name="TextBox 9"/>
          <p:cNvSpPr txBox="1"/>
          <p:nvPr/>
        </p:nvSpPr>
        <p:spPr>
          <a:xfrm>
            <a:off x="6454202" y="5972710"/>
            <a:ext cx="5881545" cy="707886"/>
          </a:xfrm>
          <a:prstGeom prst="rect">
            <a:avLst/>
          </a:prstGeom>
          <a:noFill/>
        </p:spPr>
        <p:txBody>
          <a:bodyPr wrap="square" rtlCol="0">
            <a:spAutoFit/>
          </a:bodyPr>
          <a:lstStyle/>
          <a:p>
            <a:r>
              <a:rPr lang="en-US" sz="2000" dirty="0">
                <a:solidFill>
                  <a:schemeClr val="bg2"/>
                </a:solidFill>
              </a:rPr>
              <a:t>Specializations: </a:t>
            </a:r>
          </a:p>
          <a:p>
            <a:r>
              <a:rPr lang="en-US" sz="2000" dirty="0">
                <a:solidFill>
                  <a:schemeClr val="bg2"/>
                </a:solidFill>
              </a:rPr>
              <a:t>Cloud, Virtualization, Windows Server</a:t>
            </a:r>
          </a:p>
        </p:txBody>
      </p:sp>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547" y="4136246"/>
            <a:ext cx="1322736" cy="1628986"/>
          </a:xfrm>
          <a:prstGeom prst="rect">
            <a:avLst/>
          </a:prstGeom>
        </p:spPr>
      </p:pic>
      <p:pic>
        <p:nvPicPr>
          <p:cNvPr id="12" name="Picture 22" descr="http://www.steveor.com/images/stories/linkedin-badg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4965" y="5895951"/>
            <a:ext cx="379336" cy="3811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t2.gstatic.com/images?q=tbn:ANd9GcQ9lxPrdR4gJjCmZrMC122VeCdeKejTHxvjYK4EeaB6Jb_CwNbeqQ"/>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4964" y="5473367"/>
            <a:ext cx="379337" cy="381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49444" y="5074497"/>
            <a:ext cx="384857" cy="371985"/>
          </a:xfrm>
          <a:prstGeom prst="rect">
            <a:avLst/>
          </a:prstGeom>
        </p:spPr>
      </p:pic>
      <p:sp>
        <p:nvSpPr>
          <p:cNvPr id="8" name="TextBox 7"/>
          <p:cNvSpPr txBox="1"/>
          <p:nvPr/>
        </p:nvSpPr>
        <p:spPr>
          <a:xfrm>
            <a:off x="114214" y="5809534"/>
            <a:ext cx="1560336" cy="276999"/>
          </a:xfrm>
          <a:prstGeom prst="rect">
            <a:avLst/>
          </a:prstGeom>
          <a:noFill/>
        </p:spPr>
        <p:txBody>
          <a:bodyPr wrap="square" rtlCol="0">
            <a:spAutoFit/>
          </a:bodyPr>
          <a:lstStyle/>
          <a:p>
            <a:r>
              <a:rPr lang="en-US" sz="1200" dirty="0">
                <a:solidFill>
                  <a:schemeClr val="bg1"/>
                </a:solidFill>
              </a:rPr>
              <a:t>aka.ms/70-534-book</a:t>
            </a:r>
            <a:endParaRPr lang="en-US" sz="1600" dirty="0">
              <a:solidFill>
                <a:schemeClr val="bg1"/>
              </a:solidFill>
            </a:endParaRPr>
          </a:p>
        </p:txBody>
      </p:sp>
    </p:spTree>
    <p:extLst>
      <p:ext uri="{BB962C8B-B14F-4D97-AF65-F5344CB8AC3E}">
        <p14:creationId xmlns:p14="http://schemas.microsoft.com/office/powerpoint/2010/main" val="119551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09"/>
            <a:ext cx="5462299" cy="574418"/>
          </a:xfrm>
        </p:spPr>
        <p:txBody>
          <a:bodyPr>
            <a:normAutofit fontScale="90000"/>
          </a:bodyPr>
          <a:lstStyle/>
          <a:p>
            <a:pPr>
              <a:tabLst>
                <a:tab pos="953967" algn="l"/>
              </a:tabLst>
            </a:pPr>
            <a:r>
              <a:rPr lang="en-US" sz="4000" dirty="0"/>
              <a:t>Containers</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prstClr val="black"/>
              </a:solidFill>
              <a:effectLst/>
              <a:uLnTx/>
              <a:uFillTx/>
              <a:latin typeface="Calibri" panose="020F0502020204030204"/>
              <a:ea typeface="Segoe UI" pitchFamily="34" charset="0"/>
              <a:cs typeface="Segoe UI" pitchFamily="34" charset="0"/>
            </a:endParaRPr>
          </a:p>
        </p:txBody>
      </p:sp>
      <p:sp>
        <p:nvSpPr>
          <p:cNvPr id="11" name="Right Brace 10"/>
          <p:cNvSpPr/>
          <p:nvPr/>
        </p:nvSpPr>
        <p:spPr>
          <a:xfrm>
            <a:off x="8670559" y="1460196"/>
            <a:ext cx="408139" cy="247858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Calibri" panose="020F0502020204030204"/>
                <a:ea typeface="+mn-ea"/>
                <a:cs typeface="+mn-cs"/>
              </a:rPr>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Calibri" panose="020F0502020204030204"/>
                <a:ea typeface="+mn-ea"/>
                <a:cs typeface="+mn-cs"/>
              </a:rPr>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Calibri" panose="020F0502020204030204"/>
                <a:ea typeface="+mn-ea"/>
                <a:cs typeface="+mn-cs"/>
              </a:rPr>
              <a:t>Hardware / Hypervisor Level</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Operating </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Hardware Virtualization</a:t>
              </a:r>
            </a:p>
          </p:txBody>
        </p:sp>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 Engine</a:t>
              </a:r>
            </a:p>
          </p:txBody>
        </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Calibri" panose="020F0502020204030204"/>
                <a:ea typeface="+mn-ea"/>
                <a:cs typeface="+mn-cs"/>
              </a:rPr>
              <a:t>Application(s)</a:t>
            </a:r>
          </a:p>
        </p:txBody>
      </p:sp>
      <p:sp>
        <p:nvSpPr>
          <p:cNvPr id="21" name="TextBox 20"/>
          <p:cNvSpPr txBox="1"/>
          <p:nvPr/>
        </p:nvSpPr>
        <p:spPr>
          <a:xfrm>
            <a:off x="569712" y="6263814"/>
            <a:ext cx="42058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Container Based Density Advantages</a:t>
            </a:r>
          </a:p>
        </p:txBody>
      </p:sp>
      <p:grpSp>
        <p:nvGrpSpPr>
          <p:cNvPr id="238" name="Group 237"/>
          <p:cNvGrpSpPr/>
          <p:nvPr/>
        </p:nvGrpSpPr>
        <p:grpSpPr>
          <a:xfrm>
            <a:off x="4575406" y="4378955"/>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Operating </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Hardware Virtualization</a:t>
              </a:r>
            </a:p>
          </p:txBody>
        </p:sp>
        <p:pic>
          <p:nvPicPr>
            <p:cNvPr id="242" name="Picture 2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grpSp>
      <p:grpSp>
        <p:nvGrpSpPr>
          <p:cNvPr id="6" name="Group 5"/>
          <p:cNvGrpSpPr/>
          <p:nvPr/>
        </p:nvGrpSpPr>
        <p:grpSpPr>
          <a:xfrm>
            <a:off x="550595" y="3204744"/>
            <a:ext cx="3925874" cy="511011"/>
            <a:chOff x="550595" y="3505968"/>
            <a:chExt cx="3925874" cy="511011"/>
          </a:xfrm>
        </p:grpSpPr>
        <p:grpSp>
          <p:nvGrpSpPr>
            <p:cNvPr id="5" name="Group 4"/>
            <p:cNvGrpSpPr/>
            <p:nvPr/>
          </p:nvGrpSpPr>
          <p:grpSpPr>
            <a:xfrm>
              <a:off x="550595" y="3505968"/>
              <a:ext cx="955475" cy="502187"/>
              <a:chOff x="572111" y="3518840"/>
              <a:chExt cx="855790" cy="489315"/>
            </a:xfrm>
          </p:grpSpPr>
          <p:pic>
            <p:nvPicPr>
              <p:cNvPr id="192" name="Picture 191"/>
              <p:cNvPicPr>
                <a:picLocks noChangeAspect="1"/>
              </p:cNvPicPr>
              <p:nvPr/>
            </p:nvPicPr>
            <p:blipFill>
              <a:blip r:embed="rId7"/>
              <a:stretch>
                <a:fillRect/>
              </a:stretch>
            </p:blipFill>
            <p:spPr>
              <a:xfrm>
                <a:off x="572111" y="3518840"/>
                <a:ext cx="855790" cy="489315"/>
              </a:xfrm>
              <a:prstGeom prst="rect">
                <a:avLst/>
              </a:prstGeom>
            </p:spPr>
          </p:pic>
          <p:sp>
            <p:nvSpPr>
              <p:cNvPr id="3" name="TextBox 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372" name="Group 371"/>
            <p:cNvGrpSpPr/>
            <p:nvPr/>
          </p:nvGrpSpPr>
          <p:grpSpPr>
            <a:xfrm>
              <a:off x="1547948" y="3514792"/>
              <a:ext cx="955475" cy="502187"/>
              <a:chOff x="572111" y="3518840"/>
              <a:chExt cx="855790" cy="489315"/>
            </a:xfrm>
          </p:grpSpPr>
          <p:pic>
            <p:nvPicPr>
              <p:cNvPr id="373" name="Picture 372"/>
              <p:cNvPicPr>
                <a:picLocks noChangeAspect="1"/>
              </p:cNvPicPr>
              <p:nvPr/>
            </p:nvPicPr>
            <p:blipFill>
              <a:blip r:embed="rId7"/>
              <a:stretch>
                <a:fillRect/>
              </a:stretch>
            </p:blipFill>
            <p:spPr>
              <a:xfrm>
                <a:off x="572111" y="3518840"/>
                <a:ext cx="855790" cy="489315"/>
              </a:xfrm>
              <a:prstGeom prst="rect">
                <a:avLst/>
              </a:prstGeom>
            </p:spPr>
          </p:pic>
          <p:sp>
            <p:nvSpPr>
              <p:cNvPr id="374" name="TextBox 37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375" name="Group 374"/>
            <p:cNvGrpSpPr/>
            <p:nvPr/>
          </p:nvGrpSpPr>
          <p:grpSpPr>
            <a:xfrm>
              <a:off x="2541353" y="3505968"/>
              <a:ext cx="955475" cy="502187"/>
              <a:chOff x="572111" y="3518840"/>
              <a:chExt cx="855790" cy="489315"/>
            </a:xfrm>
          </p:grpSpPr>
          <p:pic>
            <p:nvPicPr>
              <p:cNvPr id="376" name="Picture 375"/>
              <p:cNvPicPr>
                <a:picLocks noChangeAspect="1"/>
              </p:cNvPicPr>
              <p:nvPr/>
            </p:nvPicPr>
            <p:blipFill>
              <a:blip r:embed="rId7"/>
              <a:stretch>
                <a:fillRect/>
              </a:stretch>
            </p:blipFill>
            <p:spPr>
              <a:xfrm>
                <a:off x="572111" y="3518840"/>
                <a:ext cx="855790" cy="489315"/>
              </a:xfrm>
              <a:prstGeom prst="rect">
                <a:avLst/>
              </a:prstGeom>
            </p:spPr>
          </p:pic>
          <p:sp>
            <p:nvSpPr>
              <p:cNvPr id="377" name="TextBox 37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378" name="Group 377"/>
            <p:cNvGrpSpPr/>
            <p:nvPr/>
          </p:nvGrpSpPr>
          <p:grpSpPr>
            <a:xfrm>
              <a:off x="3520994" y="3509109"/>
              <a:ext cx="955475" cy="502187"/>
              <a:chOff x="572111" y="3518840"/>
              <a:chExt cx="855790" cy="489315"/>
            </a:xfrm>
          </p:grpSpPr>
          <p:pic>
            <p:nvPicPr>
              <p:cNvPr id="379" name="Picture 378"/>
              <p:cNvPicPr>
                <a:picLocks noChangeAspect="1"/>
              </p:cNvPicPr>
              <p:nvPr/>
            </p:nvPicPr>
            <p:blipFill>
              <a:blip r:embed="rId7"/>
              <a:stretch>
                <a:fillRect/>
              </a:stretch>
            </p:blipFill>
            <p:spPr>
              <a:xfrm>
                <a:off x="572111" y="3518840"/>
                <a:ext cx="855790" cy="489315"/>
              </a:xfrm>
              <a:prstGeom prst="rect">
                <a:avLst/>
              </a:prstGeom>
            </p:spPr>
          </p:pic>
          <p:sp>
            <p:nvSpPr>
              <p:cNvPr id="380" name="TextBox 379"/>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grpSp>
        <p:nvGrpSpPr>
          <p:cNvPr id="381" name="Group 380"/>
          <p:cNvGrpSpPr/>
          <p:nvPr/>
        </p:nvGrpSpPr>
        <p:grpSpPr>
          <a:xfrm>
            <a:off x="551119" y="2678915"/>
            <a:ext cx="3925874" cy="511011"/>
            <a:chOff x="550595" y="3505968"/>
            <a:chExt cx="3925874" cy="511011"/>
          </a:xfrm>
        </p:grpSpPr>
        <p:grpSp>
          <p:nvGrpSpPr>
            <p:cNvPr id="382" name="Group 381"/>
            <p:cNvGrpSpPr/>
            <p:nvPr/>
          </p:nvGrpSpPr>
          <p:grpSpPr>
            <a:xfrm>
              <a:off x="550595" y="3505968"/>
              <a:ext cx="955475" cy="502187"/>
              <a:chOff x="572111" y="3518840"/>
              <a:chExt cx="855790" cy="489315"/>
            </a:xfrm>
          </p:grpSpPr>
          <p:pic>
            <p:nvPicPr>
              <p:cNvPr id="392" name="Picture 391"/>
              <p:cNvPicPr>
                <a:picLocks noChangeAspect="1"/>
              </p:cNvPicPr>
              <p:nvPr/>
            </p:nvPicPr>
            <p:blipFill>
              <a:blip r:embed="rId7"/>
              <a:stretch>
                <a:fillRect/>
              </a:stretch>
            </p:blipFill>
            <p:spPr>
              <a:xfrm>
                <a:off x="572111" y="3518840"/>
                <a:ext cx="855790" cy="489315"/>
              </a:xfrm>
              <a:prstGeom prst="rect">
                <a:avLst/>
              </a:prstGeom>
            </p:spPr>
          </p:pic>
          <p:sp>
            <p:nvSpPr>
              <p:cNvPr id="393" name="TextBox 39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383" name="Group 382"/>
            <p:cNvGrpSpPr/>
            <p:nvPr/>
          </p:nvGrpSpPr>
          <p:grpSpPr>
            <a:xfrm>
              <a:off x="1547948" y="3514792"/>
              <a:ext cx="955475" cy="502187"/>
              <a:chOff x="572111" y="3518840"/>
              <a:chExt cx="855790" cy="489315"/>
            </a:xfrm>
          </p:grpSpPr>
          <p:pic>
            <p:nvPicPr>
              <p:cNvPr id="390" name="Picture 389"/>
              <p:cNvPicPr>
                <a:picLocks noChangeAspect="1"/>
              </p:cNvPicPr>
              <p:nvPr/>
            </p:nvPicPr>
            <p:blipFill>
              <a:blip r:embed="rId7"/>
              <a:stretch>
                <a:fillRect/>
              </a:stretch>
            </p:blipFill>
            <p:spPr>
              <a:xfrm>
                <a:off x="572111" y="3518840"/>
                <a:ext cx="855790" cy="489315"/>
              </a:xfrm>
              <a:prstGeom prst="rect">
                <a:avLst/>
              </a:prstGeom>
            </p:spPr>
          </p:pic>
          <p:sp>
            <p:nvSpPr>
              <p:cNvPr id="391" name="TextBox 39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384" name="Group 383"/>
            <p:cNvGrpSpPr/>
            <p:nvPr/>
          </p:nvGrpSpPr>
          <p:grpSpPr>
            <a:xfrm>
              <a:off x="2541353" y="3505968"/>
              <a:ext cx="955475" cy="502187"/>
              <a:chOff x="572111" y="3518840"/>
              <a:chExt cx="855790" cy="489315"/>
            </a:xfrm>
          </p:grpSpPr>
          <p:pic>
            <p:nvPicPr>
              <p:cNvPr id="388" name="Picture 387"/>
              <p:cNvPicPr>
                <a:picLocks noChangeAspect="1"/>
              </p:cNvPicPr>
              <p:nvPr/>
            </p:nvPicPr>
            <p:blipFill>
              <a:blip r:embed="rId7"/>
              <a:stretch>
                <a:fillRect/>
              </a:stretch>
            </p:blipFill>
            <p:spPr>
              <a:xfrm>
                <a:off x="572111" y="3518840"/>
                <a:ext cx="855790" cy="489315"/>
              </a:xfrm>
              <a:prstGeom prst="rect">
                <a:avLst/>
              </a:prstGeom>
            </p:spPr>
          </p:pic>
          <p:sp>
            <p:nvSpPr>
              <p:cNvPr id="389" name="TextBox 388"/>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385" name="Group 384"/>
            <p:cNvGrpSpPr/>
            <p:nvPr/>
          </p:nvGrpSpPr>
          <p:grpSpPr>
            <a:xfrm>
              <a:off x="3520994" y="3509109"/>
              <a:ext cx="955475" cy="502187"/>
              <a:chOff x="572111" y="3518840"/>
              <a:chExt cx="855790" cy="489315"/>
            </a:xfrm>
          </p:grpSpPr>
          <p:pic>
            <p:nvPicPr>
              <p:cNvPr id="386" name="Picture 385"/>
              <p:cNvPicPr>
                <a:picLocks noChangeAspect="1"/>
              </p:cNvPicPr>
              <p:nvPr/>
            </p:nvPicPr>
            <p:blipFill>
              <a:blip r:embed="rId7"/>
              <a:stretch>
                <a:fillRect/>
              </a:stretch>
            </p:blipFill>
            <p:spPr>
              <a:xfrm>
                <a:off x="572111" y="3518840"/>
                <a:ext cx="855790" cy="489315"/>
              </a:xfrm>
              <a:prstGeom prst="rect">
                <a:avLst/>
              </a:prstGeom>
            </p:spPr>
          </p:pic>
          <p:sp>
            <p:nvSpPr>
              <p:cNvPr id="387" name="TextBox 38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grpSp>
        <p:nvGrpSpPr>
          <p:cNvPr id="394" name="Group 393"/>
          <p:cNvGrpSpPr/>
          <p:nvPr/>
        </p:nvGrpSpPr>
        <p:grpSpPr>
          <a:xfrm>
            <a:off x="542303" y="2142921"/>
            <a:ext cx="3925874" cy="511011"/>
            <a:chOff x="550595" y="3505968"/>
            <a:chExt cx="3925874" cy="511011"/>
          </a:xfrm>
        </p:grpSpPr>
        <p:grpSp>
          <p:nvGrpSpPr>
            <p:cNvPr id="395" name="Group 394"/>
            <p:cNvGrpSpPr/>
            <p:nvPr/>
          </p:nvGrpSpPr>
          <p:grpSpPr>
            <a:xfrm>
              <a:off x="550595" y="3505968"/>
              <a:ext cx="955475" cy="502187"/>
              <a:chOff x="572111" y="3518840"/>
              <a:chExt cx="855790" cy="489315"/>
            </a:xfrm>
          </p:grpSpPr>
          <p:pic>
            <p:nvPicPr>
              <p:cNvPr id="405" name="Picture 404"/>
              <p:cNvPicPr>
                <a:picLocks noChangeAspect="1"/>
              </p:cNvPicPr>
              <p:nvPr/>
            </p:nvPicPr>
            <p:blipFill>
              <a:blip r:embed="rId7"/>
              <a:stretch>
                <a:fillRect/>
              </a:stretch>
            </p:blipFill>
            <p:spPr>
              <a:xfrm>
                <a:off x="572111" y="3518840"/>
                <a:ext cx="855790" cy="489315"/>
              </a:xfrm>
              <a:prstGeom prst="rect">
                <a:avLst/>
              </a:prstGeom>
            </p:spPr>
          </p:pic>
          <p:sp>
            <p:nvSpPr>
              <p:cNvPr id="406" name="TextBox 405"/>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396" name="Group 395"/>
            <p:cNvGrpSpPr/>
            <p:nvPr/>
          </p:nvGrpSpPr>
          <p:grpSpPr>
            <a:xfrm>
              <a:off x="1547948" y="3514792"/>
              <a:ext cx="955475" cy="502187"/>
              <a:chOff x="572111" y="3518840"/>
              <a:chExt cx="855790" cy="489315"/>
            </a:xfrm>
          </p:grpSpPr>
          <p:pic>
            <p:nvPicPr>
              <p:cNvPr id="403" name="Picture 402"/>
              <p:cNvPicPr>
                <a:picLocks noChangeAspect="1"/>
              </p:cNvPicPr>
              <p:nvPr/>
            </p:nvPicPr>
            <p:blipFill>
              <a:blip r:embed="rId7"/>
              <a:stretch>
                <a:fillRect/>
              </a:stretch>
            </p:blipFill>
            <p:spPr>
              <a:xfrm>
                <a:off x="572111" y="3518840"/>
                <a:ext cx="855790" cy="489315"/>
              </a:xfrm>
              <a:prstGeom prst="rect">
                <a:avLst/>
              </a:prstGeom>
            </p:spPr>
          </p:pic>
          <p:sp>
            <p:nvSpPr>
              <p:cNvPr id="404" name="TextBox 40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397" name="Group 396"/>
            <p:cNvGrpSpPr/>
            <p:nvPr/>
          </p:nvGrpSpPr>
          <p:grpSpPr>
            <a:xfrm>
              <a:off x="2541353" y="3505968"/>
              <a:ext cx="955475" cy="502187"/>
              <a:chOff x="572111" y="3518840"/>
              <a:chExt cx="855790" cy="489315"/>
            </a:xfrm>
          </p:grpSpPr>
          <p:pic>
            <p:nvPicPr>
              <p:cNvPr id="401" name="Picture 400"/>
              <p:cNvPicPr>
                <a:picLocks noChangeAspect="1"/>
              </p:cNvPicPr>
              <p:nvPr/>
            </p:nvPicPr>
            <p:blipFill>
              <a:blip r:embed="rId7"/>
              <a:stretch>
                <a:fillRect/>
              </a:stretch>
            </p:blipFill>
            <p:spPr>
              <a:xfrm>
                <a:off x="572111" y="3518840"/>
                <a:ext cx="855790" cy="489315"/>
              </a:xfrm>
              <a:prstGeom prst="rect">
                <a:avLst/>
              </a:prstGeom>
            </p:spPr>
          </p:pic>
          <p:sp>
            <p:nvSpPr>
              <p:cNvPr id="402" name="TextBox 401"/>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398" name="Group 397"/>
            <p:cNvGrpSpPr/>
            <p:nvPr/>
          </p:nvGrpSpPr>
          <p:grpSpPr>
            <a:xfrm>
              <a:off x="3520994" y="3509109"/>
              <a:ext cx="955475" cy="502187"/>
              <a:chOff x="572111" y="3518840"/>
              <a:chExt cx="855790" cy="489315"/>
            </a:xfrm>
          </p:grpSpPr>
          <p:pic>
            <p:nvPicPr>
              <p:cNvPr id="399" name="Picture 398"/>
              <p:cNvPicPr>
                <a:picLocks noChangeAspect="1"/>
              </p:cNvPicPr>
              <p:nvPr/>
            </p:nvPicPr>
            <p:blipFill>
              <a:blip r:embed="rId7"/>
              <a:stretch>
                <a:fillRect/>
              </a:stretch>
            </p:blipFill>
            <p:spPr>
              <a:xfrm>
                <a:off x="572111" y="3518840"/>
                <a:ext cx="855790" cy="489315"/>
              </a:xfrm>
              <a:prstGeom prst="rect">
                <a:avLst/>
              </a:prstGeom>
            </p:spPr>
          </p:pic>
          <p:sp>
            <p:nvSpPr>
              <p:cNvPr id="400" name="TextBox 399"/>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grpSp>
        <p:nvGrpSpPr>
          <p:cNvPr id="407" name="Group 406"/>
          <p:cNvGrpSpPr/>
          <p:nvPr/>
        </p:nvGrpSpPr>
        <p:grpSpPr>
          <a:xfrm>
            <a:off x="562617" y="1613771"/>
            <a:ext cx="3925874" cy="511011"/>
            <a:chOff x="550595" y="3505968"/>
            <a:chExt cx="3925874" cy="511011"/>
          </a:xfrm>
        </p:grpSpPr>
        <p:grpSp>
          <p:nvGrpSpPr>
            <p:cNvPr id="408" name="Group 407"/>
            <p:cNvGrpSpPr/>
            <p:nvPr/>
          </p:nvGrpSpPr>
          <p:grpSpPr>
            <a:xfrm>
              <a:off x="550595" y="3505968"/>
              <a:ext cx="955475" cy="502187"/>
              <a:chOff x="572111" y="3518840"/>
              <a:chExt cx="855790" cy="489315"/>
            </a:xfrm>
          </p:grpSpPr>
          <p:pic>
            <p:nvPicPr>
              <p:cNvPr id="418" name="Picture 417"/>
              <p:cNvPicPr>
                <a:picLocks noChangeAspect="1"/>
              </p:cNvPicPr>
              <p:nvPr/>
            </p:nvPicPr>
            <p:blipFill>
              <a:blip r:embed="rId7"/>
              <a:stretch>
                <a:fillRect/>
              </a:stretch>
            </p:blipFill>
            <p:spPr>
              <a:xfrm>
                <a:off x="572111" y="3518840"/>
                <a:ext cx="855790" cy="489315"/>
              </a:xfrm>
              <a:prstGeom prst="rect">
                <a:avLst/>
              </a:prstGeom>
            </p:spPr>
          </p:pic>
          <p:sp>
            <p:nvSpPr>
              <p:cNvPr id="419" name="TextBox 418"/>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09" name="Group 408"/>
            <p:cNvGrpSpPr/>
            <p:nvPr/>
          </p:nvGrpSpPr>
          <p:grpSpPr>
            <a:xfrm>
              <a:off x="1547948" y="3514792"/>
              <a:ext cx="955475" cy="502187"/>
              <a:chOff x="572111" y="3518840"/>
              <a:chExt cx="855790" cy="489315"/>
            </a:xfrm>
          </p:grpSpPr>
          <p:pic>
            <p:nvPicPr>
              <p:cNvPr id="416" name="Picture 415"/>
              <p:cNvPicPr>
                <a:picLocks noChangeAspect="1"/>
              </p:cNvPicPr>
              <p:nvPr/>
            </p:nvPicPr>
            <p:blipFill>
              <a:blip r:embed="rId7"/>
              <a:stretch>
                <a:fillRect/>
              </a:stretch>
            </p:blipFill>
            <p:spPr>
              <a:xfrm>
                <a:off x="572111" y="3518840"/>
                <a:ext cx="855790" cy="489315"/>
              </a:xfrm>
              <a:prstGeom prst="rect">
                <a:avLst/>
              </a:prstGeom>
            </p:spPr>
          </p:pic>
          <p:sp>
            <p:nvSpPr>
              <p:cNvPr id="417" name="TextBox 41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10" name="Group 409"/>
            <p:cNvGrpSpPr/>
            <p:nvPr/>
          </p:nvGrpSpPr>
          <p:grpSpPr>
            <a:xfrm>
              <a:off x="2541353" y="3505968"/>
              <a:ext cx="955475" cy="502187"/>
              <a:chOff x="572111" y="3518840"/>
              <a:chExt cx="855790" cy="489315"/>
            </a:xfrm>
          </p:grpSpPr>
          <p:pic>
            <p:nvPicPr>
              <p:cNvPr id="414" name="Picture 413"/>
              <p:cNvPicPr>
                <a:picLocks noChangeAspect="1"/>
              </p:cNvPicPr>
              <p:nvPr/>
            </p:nvPicPr>
            <p:blipFill>
              <a:blip r:embed="rId7"/>
              <a:stretch>
                <a:fillRect/>
              </a:stretch>
            </p:blipFill>
            <p:spPr>
              <a:xfrm>
                <a:off x="572111" y="3518840"/>
                <a:ext cx="855790" cy="489315"/>
              </a:xfrm>
              <a:prstGeom prst="rect">
                <a:avLst/>
              </a:prstGeom>
            </p:spPr>
          </p:pic>
          <p:sp>
            <p:nvSpPr>
              <p:cNvPr id="415" name="TextBox 41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11" name="Group 410"/>
            <p:cNvGrpSpPr/>
            <p:nvPr/>
          </p:nvGrpSpPr>
          <p:grpSpPr>
            <a:xfrm>
              <a:off x="3520994" y="3509109"/>
              <a:ext cx="955475" cy="502187"/>
              <a:chOff x="572111" y="3518840"/>
              <a:chExt cx="855790" cy="489315"/>
            </a:xfrm>
          </p:grpSpPr>
          <p:pic>
            <p:nvPicPr>
              <p:cNvPr id="412" name="Picture 411"/>
              <p:cNvPicPr>
                <a:picLocks noChangeAspect="1"/>
              </p:cNvPicPr>
              <p:nvPr/>
            </p:nvPicPr>
            <p:blipFill>
              <a:blip r:embed="rId7"/>
              <a:stretch>
                <a:fillRect/>
              </a:stretch>
            </p:blipFill>
            <p:spPr>
              <a:xfrm>
                <a:off x="572111" y="3518840"/>
                <a:ext cx="855790" cy="489315"/>
              </a:xfrm>
              <a:prstGeom prst="rect">
                <a:avLst/>
              </a:prstGeom>
            </p:spPr>
          </p:pic>
          <p:sp>
            <p:nvSpPr>
              <p:cNvPr id="413" name="TextBox 41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pic>
        <p:nvPicPr>
          <p:cNvPr id="421" name="Picture 4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59403" y="3581330"/>
            <a:ext cx="1974393" cy="806481"/>
          </a:xfrm>
          <a:prstGeom prst="rect">
            <a:avLst/>
          </a:prstGeom>
        </p:spPr>
      </p:pic>
      <p:sp>
        <p:nvSpPr>
          <p:cNvPr id="7" name="TextBox 6"/>
          <p:cNvSpPr txBox="1"/>
          <p:nvPr/>
        </p:nvSpPr>
        <p:spPr>
          <a:xfrm>
            <a:off x="4775579" y="3561445"/>
            <a:ext cx="13558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Linux VM</a:t>
            </a:r>
          </a:p>
        </p:txBody>
      </p:sp>
      <p:sp>
        <p:nvSpPr>
          <p:cNvPr id="422" name="Rectangle 421"/>
          <p:cNvSpPr/>
          <p:nvPr/>
        </p:nvSpPr>
        <p:spPr bwMode="auto">
          <a:xfrm>
            <a:off x="4548705" y="3256963"/>
            <a:ext cx="198529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 Engine</a:t>
            </a:r>
          </a:p>
        </p:txBody>
      </p:sp>
      <p:sp>
        <p:nvSpPr>
          <p:cNvPr id="424" name="Rectangle 423"/>
          <p:cNvSpPr/>
          <p:nvPr/>
        </p:nvSpPr>
        <p:spPr bwMode="auto">
          <a:xfrm>
            <a:off x="6616730" y="4016607"/>
            <a:ext cx="1875364"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 Engine</a:t>
            </a:r>
          </a:p>
        </p:txBody>
      </p:sp>
      <p:grpSp>
        <p:nvGrpSpPr>
          <p:cNvPr id="425" name="Group 424"/>
          <p:cNvGrpSpPr/>
          <p:nvPr/>
        </p:nvGrpSpPr>
        <p:grpSpPr>
          <a:xfrm>
            <a:off x="565906" y="1088044"/>
            <a:ext cx="3925874" cy="511011"/>
            <a:chOff x="550595" y="3505968"/>
            <a:chExt cx="3925874" cy="511011"/>
          </a:xfrm>
        </p:grpSpPr>
        <p:grpSp>
          <p:nvGrpSpPr>
            <p:cNvPr id="426" name="Group 425"/>
            <p:cNvGrpSpPr/>
            <p:nvPr/>
          </p:nvGrpSpPr>
          <p:grpSpPr>
            <a:xfrm>
              <a:off x="550595" y="3505968"/>
              <a:ext cx="955475" cy="502187"/>
              <a:chOff x="572111" y="3518840"/>
              <a:chExt cx="855790" cy="489315"/>
            </a:xfrm>
          </p:grpSpPr>
          <p:pic>
            <p:nvPicPr>
              <p:cNvPr id="436" name="Picture 435"/>
              <p:cNvPicPr>
                <a:picLocks noChangeAspect="1"/>
              </p:cNvPicPr>
              <p:nvPr/>
            </p:nvPicPr>
            <p:blipFill>
              <a:blip r:embed="rId7"/>
              <a:stretch>
                <a:fillRect/>
              </a:stretch>
            </p:blipFill>
            <p:spPr>
              <a:xfrm>
                <a:off x="572111" y="3518840"/>
                <a:ext cx="855790" cy="489315"/>
              </a:xfrm>
              <a:prstGeom prst="rect">
                <a:avLst/>
              </a:prstGeom>
            </p:spPr>
          </p:pic>
          <p:sp>
            <p:nvSpPr>
              <p:cNvPr id="437" name="TextBox 43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27" name="Group 426"/>
            <p:cNvGrpSpPr/>
            <p:nvPr/>
          </p:nvGrpSpPr>
          <p:grpSpPr>
            <a:xfrm>
              <a:off x="1547948" y="3514792"/>
              <a:ext cx="955475" cy="502187"/>
              <a:chOff x="572111" y="3518840"/>
              <a:chExt cx="855790" cy="489315"/>
            </a:xfrm>
          </p:grpSpPr>
          <p:pic>
            <p:nvPicPr>
              <p:cNvPr id="434" name="Picture 433"/>
              <p:cNvPicPr>
                <a:picLocks noChangeAspect="1"/>
              </p:cNvPicPr>
              <p:nvPr/>
            </p:nvPicPr>
            <p:blipFill>
              <a:blip r:embed="rId7"/>
              <a:stretch>
                <a:fillRect/>
              </a:stretch>
            </p:blipFill>
            <p:spPr>
              <a:xfrm>
                <a:off x="572111" y="3518840"/>
                <a:ext cx="855790" cy="489315"/>
              </a:xfrm>
              <a:prstGeom prst="rect">
                <a:avLst/>
              </a:prstGeom>
            </p:spPr>
          </p:pic>
          <p:sp>
            <p:nvSpPr>
              <p:cNvPr id="435" name="TextBox 43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28" name="Group 427"/>
            <p:cNvGrpSpPr/>
            <p:nvPr/>
          </p:nvGrpSpPr>
          <p:grpSpPr>
            <a:xfrm>
              <a:off x="2541353" y="3505968"/>
              <a:ext cx="955475" cy="502187"/>
              <a:chOff x="572111" y="3518840"/>
              <a:chExt cx="855790" cy="489315"/>
            </a:xfrm>
          </p:grpSpPr>
          <p:pic>
            <p:nvPicPr>
              <p:cNvPr id="432" name="Picture 431"/>
              <p:cNvPicPr>
                <a:picLocks noChangeAspect="1"/>
              </p:cNvPicPr>
              <p:nvPr/>
            </p:nvPicPr>
            <p:blipFill>
              <a:blip r:embed="rId7"/>
              <a:stretch>
                <a:fillRect/>
              </a:stretch>
            </p:blipFill>
            <p:spPr>
              <a:xfrm>
                <a:off x="572111" y="3518840"/>
                <a:ext cx="855790" cy="489315"/>
              </a:xfrm>
              <a:prstGeom prst="rect">
                <a:avLst/>
              </a:prstGeom>
            </p:spPr>
          </p:pic>
          <p:sp>
            <p:nvSpPr>
              <p:cNvPr id="433" name="TextBox 43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29" name="Group 428"/>
            <p:cNvGrpSpPr/>
            <p:nvPr/>
          </p:nvGrpSpPr>
          <p:grpSpPr>
            <a:xfrm>
              <a:off x="3520994" y="3509109"/>
              <a:ext cx="955475" cy="502187"/>
              <a:chOff x="572111" y="3518840"/>
              <a:chExt cx="855790" cy="489315"/>
            </a:xfrm>
          </p:grpSpPr>
          <p:pic>
            <p:nvPicPr>
              <p:cNvPr id="430" name="Picture 429"/>
              <p:cNvPicPr>
                <a:picLocks noChangeAspect="1"/>
              </p:cNvPicPr>
              <p:nvPr/>
            </p:nvPicPr>
            <p:blipFill>
              <a:blip r:embed="rId7"/>
              <a:stretch>
                <a:fillRect/>
              </a:stretch>
            </p:blipFill>
            <p:spPr>
              <a:xfrm>
                <a:off x="572111" y="3518840"/>
                <a:ext cx="855790" cy="489315"/>
              </a:xfrm>
              <a:prstGeom prst="rect">
                <a:avLst/>
              </a:prstGeom>
            </p:spPr>
          </p:pic>
          <p:sp>
            <p:nvSpPr>
              <p:cNvPr id="431" name="TextBox 43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sp>
        <p:nvSpPr>
          <p:cNvPr id="438" name="Callout: Down Arrow 437"/>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Single OS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All Workloads</a:t>
            </a:r>
          </a:p>
        </p:txBody>
      </p:sp>
      <p:grpSp>
        <p:nvGrpSpPr>
          <p:cNvPr id="440" name="Group 439"/>
          <p:cNvGrpSpPr/>
          <p:nvPr/>
        </p:nvGrpSpPr>
        <p:grpSpPr>
          <a:xfrm>
            <a:off x="4514923" y="2455696"/>
            <a:ext cx="955475" cy="502187"/>
            <a:chOff x="572111" y="3518840"/>
            <a:chExt cx="855790" cy="489315"/>
          </a:xfrm>
        </p:grpSpPr>
        <p:pic>
          <p:nvPicPr>
            <p:cNvPr id="450" name="Picture 449"/>
            <p:cNvPicPr>
              <a:picLocks noChangeAspect="1"/>
            </p:cNvPicPr>
            <p:nvPr/>
          </p:nvPicPr>
          <p:blipFill>
            <a:blip r:embed="rId7"/>
            <a:stretch>
              <a:fillRect/>
            </a:stretch>
          </p:blipFill>
          <p:spPr>
            <a:xfrm>
              <a:off x="572111" y="3518840"/>
              <a:ext cx="855790" cy="489315"/>
            </a:xfrm>
            <a:prstGeom prst="rect">
              <a:avLst/>
            </a:prstGeom>
          </p:spPr>
        </p:pic>
        <p:sp>
          <p:nvSpPr>
            <p:cNvPr id="451" name="TextBox 45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41" name="Group 440"/>
          <p:cNvGrpSpPr/>
          <p:nvPr/>
        </p:nvGrpSpPr>
        <p:grpSpPr>
          <a:xfrm>
            <a:off x="5512276" y="2464520"/>
            <a:ext cx="955475" cy="502187"/>
            <a:chOff x="572111" y="3518840"/>
            <a:chExt cx="855790" cy="489315"/>
          </a:xfrm>
        </p:grpSpPr>
        <p:pic>
          <p:nvPicPr>
            <p:cNvPr id="448" name="Picture 447"/>
            <p:cNvPicPr>
              <a:picLocks noChangeAspect="1"/>
            </p:cNvPicPr>
            <p:nvPr/>
          </p:nvPicPr>
          <p:blipFill>
            <a:blip r:embed="rId7"/>
            <a:stretch>
              <a:fillRect/>
            </a:stretch>
          </p:blipFill>
          <p:spPr>
            <a:xfrm>
              <a:off x="572111" y="3518840"/>
              <a:ext cx="855790" cy="489315"/>
            </a:xfrm>
            <a:prstGeom prst="rect">
              <a:avLst/>
            </a:prstGeom>
          </p:spPr>
        </p:pic>
        <p:sp>
          <p:nvSpPr>
            <p:cNvPr id="449" name="TextBox 448"/>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8" name="Group 7"/>
          <p:cNvGrpSpPr/>
          <p:nvPr/>
        </p:nvGrpSpPr>
        <p:grpSpPr>
          <a:xfrm>
            <a:off x="4526407" y="1544407"/>
            <a:ext cx="1952828" cy="511011"/>
            <a:chOff x="4528318" y="2199863"/>
            <a:chExt cx="1952828" cy="511011"/>
          </a:xfrm>
        </p:grpSpPr>
        <p:grpSp>
          <p:nvGrpSpPr>
            <p:cNvPr id="452" name="Group 451"/>
            <p:cNvGrpSpPr/>
            <p:nvPr/>
          </p:nvGrpSpPr>
          <p:grpSpPr>
            <a:xfrm>
              <a:off x="4528318" y="2199863"/>
              <a:ext cx="955475" cy="502187"/>
              <a:chOff x="572111" y="3518840"/>
              <a:chExt cx="855790" cy="489315"/>
            </a:xfrm>
          </p:grpSpPr>
          <p:pic>
            <p:nvPicPr>
              <p:cNvPr id="453" name="Picture 452"/>
              <p:cNvPicPr>
                <a:picLocks noChangeAspect="1"/>
              </p:cNvPicPr>
              <p:nvPr/>
            </p:nvPicPr>
            <p:blipFill>
              <a:blip r:embed="rId7"/>
              <a:stretch>
                <a:fillRect/>
              </a:stretch>
            </p:blipFill>
            <p:spPr>
              <a:xfrm>
                <a:off x="572111" y="3518840"/>
                <a:ext cx="855790" cy="489315"/>
              </a:xfrm>
              <a:prstGeom prst="rect">
                <a:avLst/>
              </a:prstGeom>
            </p:spPr>
          </p:pic>
          <p:sp>
            <p:nvSpPr>
              <p:cNvPr id="454" name="TextBox 45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55" name="Group 454"/>
            <p:cNvGrpSpPr/>
            <p:nvPr/>
          </p:nvGrpSpPr>
          <p:grpSpPr>
            <a:xfrm>
              <a:off x="5525671" y="2208687"/>
              <a:ext cx="955475" cy="502187"/>
              <a:chOff x="572111" y="3518840"/>
              <a:chExt cx="855790" cy="489315"/>
            </a:xfrm>
          </p:grpSpPr>
          <p:pic>
            <p:nvPicPr>
              <p:cNvPr id="456" name="Picture 455"/>
              <p:cNvPicPr>
                <a:picLocks noChangeAspect="1"/>
              </p:cNvPicPr>
              <p:nvPr/>
            </p:nvPicPr>
            <p:blipFill>
              <a:blip r:embed="rId7"/>
              <a:stretch>
                <a:fillRect/>
              </a:stretch>
            </p:blipFill>
            <p:spPr>
              <a:xfrm>
                <a:off x="572111" y="3518840"/>
                <a:ext cx="855790" cy="489315"/>
              </a:xfrm>
              <a:prstGeom prst="rect">
                <a:avLst/>
              </a:prstGeom>
            </p:spPr>
          </p:pic>
          <p:sp>
            <p:nvSpPr>
              <p:cNvPr id="457" name="TextBox 45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grpSp>
        <p:nvGrpSpPr>
          <p:cNvPr id="458" name="Group 457"/>
          <p:cNvGrpSpPr/>
          <p:nvPr/>
        </p:nvGrpSpPr>
        <p:grpSpPr>
          <a:xfrm>
            <a:off x="6563873" y="3199217"/>
            <a:ext cx="955475" cy="502187"/>
            <a:chOff x="572111" y="3518840"/>
            <a:chExt cx="855790" cy="489315"/>
          </a:xfrm>
        </p:grpSpPr>
        <p:pic>
          <p:nvPicPr>
            <p:cNvPr id="459" name="Picture 458"/>
            <p:cNvPicPr>
              <a:picLocks noChangeAspect="1"/>
            </p:cNvPicPr>
            <p:nvPr/>
          </p:nvPicPr>
          <p:blipFill>
            <a:blip r:embed="rId7"/>
            <a:stretch>
              <a:fillRect/>
            </a:stretch>
          </p:blipFill>
          <p:spPr>
            <a:xfrm>
              <a:off x="572111" y="3518840"/>
              <a:ext cx="855790" cy="489315"/>
            </a:xfrm>
            <a:prstGeom prst="rect">
              <a:avLst/>
            </a:prstGeom>
          </p:spPr>
        </p:pic>
        <p:sp>
          <p:nvSpPr>
            <p:cNvPr id="460" name="TextBox 459"/>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61" name="Group 460"/>
          <p:cNvGrpSpPr/>
          <p:nvPr/>
        </p:nvGrpSpPr>
        <p:grpSpPr>
          <a:xfrm>
            <a:off x="7561226" y="3208041"/>
            <a:ext cx="955475" cy="502187"/>
            <a:chOff x="572111" y="3518840"/>
            <a:chExt cx="855790" cy="489315"/>
          </a:xfrm>
        </p:grpSpPr>
        <p:pic>
          <p:nvPicPr>
            <p:cNvPr id="462" name="Picture 461"/>
            <p:cNvPicPr>
              <a:picLocks noChangeAspect="1"/>
            </p:cNvPicPr>
            <p:nvPr/>
          </p:nvPicPr>
          <p:blipFill>
            <a:blip r:embed="rId7"/>
            <a:stretch>
              <a:fillRect/>
            </a:stretch>
          </p:blipFill>
          <p:spPr>
            <a:xfrm>
              <a:off x="572111" y="3518840"/>
              <a:ext cx="855790" cy="489315"/>
            </a:xfrm>
            <a:prstGeom prst="rect">
              <a:avLst/>
            </a:prstGeom>
          </p:spPr>
        </p:pic>
        <p:sp>
          <p:nvSpPr>
            <p:cNvPr id="463" name="TextBox 46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70" name="Group 469"/>
          <p:cNvGrpSpPr/>
          <p:nvPr/>
        </p:nvGrpSpPr>
        <p:grpSpPr>
          <a:xfrm>
            <a:off x="4516195" y="2007518"/>
            <a:ext cx="1952828" cy="511011"/>
            <a:chOff x="4528318" y="2199863"/>
            <a:chExt cx="1952828" cy="511011"/>
          </a:xfrm>
        </p:grpSpPr>
        <p:grpSp>
          <p:nvGrpSpPr>
            <p:cNvPr id="471" name="Group 470"/>
            <p:cNvGrpSpPr/>
            <p:nvPr/>
          </p:nvGrpSpPr>
          <p:grpSpPr>
            <a:xfrm>
              <a:off x="4528318" y="2199863"/>
              <a:ext cx="955475" cy="502187"/>
              <a:chOff x="572111" y="3518840"/>
              <a:chExt cx="855790" cy="489315"/>
            </a:xfrm>
          </p:grpSpPr>
          <p:pic>
            <p:nvPicPr>
              <p:cNvPr id="475" name="Picture 474"/>
              <p:cNvPicPr>
                <a:picLocks noChangeAspect="1"/>
              </p:cNvPicPr>
              <p:nvPr/>
            </p:nvPicPr>
            <p:blipFill>
              <a:blip r:embed="rId7"/>
              <a:stretch>
                <a:fillRect/>
              </a:stretch>
            </p:blipFill>
            <p:spPr>
              <a:xfrm>
                <a:off x="572111" y="3518840"/>
                <a:ext cx="855790" cy="489315"/>
              </a:xfrm>
              <a:prstGeom prst="rect">
                <a:avLst/>
              </a:prstGeom>
            </p:spPr>
          </p:pic>
          <p:sp>
            <p:nvSpPr>
              <p:cNvPr id="476" name="TextBox 475"/>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72" name="Group 471"/>
            <p:cNvGrpSpPr/>
            <p:nvPr/>
          </p:nvGrpSpPr>
          <p:grpSpPr>
            <a:xfrm>
              <a:off x="5525671" y="2208687"/>
              <a:ext cx="955475" cy="502187"/>
              <a:chOff x="572111" y="3518840"/>
              <a:chExt cx="855790" cy="489315"/>
            </a:xfrm>
          </p:grpSpPr>
          <p:pic>
            <p:nvPicPr>
              <p:cNvPr id="473" name="Picture 472"/>
              <p:cNvPicPr>
                <a:picLocks noChangeAspect="1"/>
              </p:cNvPicPr>
              <p:nvPr/>
            </p:nvPicPr>
            <p:blipFill>
              <a:blip r:embed="rId7"/>
              <a:stretch>
                <a:fillRect/>
              </a:stretch>
            </p:blipFill>
            <p:spPr>
              <a:xfrm>
                <a:off x="572111" y="3518840"/>
                <a:ext cx="855790" cy="489315"/>
              </a:xfrm>
              <a:prstGeom prst="rect">
                <a:avLst/>
              </a:prstGeom>
            </p:spPr>
          </p:pic>
          <p:sp>
            <p:nvSpPr>
              <p:cNvPr id="474" name="TextBox 47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sp>
        <p:nvSpPr>
          <p:cNvPr id="477" name="Callout: Down Arrow 476"/>
          <p:cNvSpPr/>
          <p:nvPr/>
        </p:nvSpPr>
        <p:spPr>
          <a:xfrm rot="2743786">
            <a:off x="8525089" y="132987"/>
            <a:ext cx="2724681" cy="2302860"/>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OS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EACH Platform</a:t>
            </a:r>
          </a:p>
        </p:txBody>
      </p:sp>
      <p:grpSp>
        <p:nvGrpSpPr>
          <p:cNvPr id="478" name="Group 477"/>
          <p:cNvGrpSpPr/>
          <p:nvPr/>
        </p:nvGrpSpPr>
        <p:grpSpPr>
          <a:xfrm>
            <a:off x="4516074" y="1020026"/>
            <a:ext cx="1952828" cy="511011"/>
            <a:chOff x="4528318" y="2199863"/>
            <a:chExt cx="1952828" cy="511011"/>
          </a:xfrm>
        </p:grpSpPr>
        <p:grpSp>
          <p:nvGrpSpPr>
            <p:cNvPr id="479" name="Group 478"/>
            <p:cNvGrpSpPr/>
            <p:nvPr/>
          </p:nvGrpSpPr>
          <p:grpSpPr>
            <a:xfrm>
              <a:off x="4528318" y="2199863"/>
              <a:ext cx="955475" cy="502187"/>
              <a:chOff x="572111" y="3518840"/>
              <a:chExt cx="855790" cy="489315"/>
            </a:xfrm>
          </p:grpSpPr>
          <p:pic>
            <p:nvPicPr>
              <p:cNvPr id="483" name="Picture 482"/>
              <p:cNvPicPr>
                <a:picLocks noChangeAspect="1"/>
              </p:cNvPicPr>
              <p:nvPr/>
            </p:nvPicPr>
            <p:blipFill>
              <a:blip r:embed="rId7"/>
              <a:stretch>
                <a:fillRect/>
              </a:stretch>
            </p:blipFill>
            <p:spPr>
              <a:xfrm>
                <a:off x="572111" y="3518840"/>
                <a:ext cx="855790" cy="489315"/>
              </a:xfrm>
              <a:prstGeom prst="rect">
                <a:avLst/>
              </a:prstGeom>
            </p:spPr>
          </p:pic>
          <p:sp>
            <p:nvSpPr>
              <p:cNvPr id="484" name="TextBox 48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80" name="Group 479"/>
            <p:cNvGrpSpPr/>
            <p:nvPr/>
          </p:nvGrpSpPr>
          <p:grpSpPr>
            <a:xfrm>
              <a:off x="5525671" y="2208687"/>
              <a:ext cx="955475" cy="502187"/>
              <a:chOff x="572111" y="3518840"/>
              <a:chExt cx="855790" cy="489315"/>
            </a:xfrm>
          </p:grpSpPr>
          <p:pic>
            <p:nvPicPr>
              <p:cNvPr id="481" name="Picture 480"/>
              <p:cNvPicPr>
                <a:picLocks noChangeAspect="1"/>
              </p:cNvPicPr>
              <p:nvPr/>
            </p:nvPicPr>
            <p:blipFill>
              <a:blip r:embed="rId7"/>
              <a:stretch>
                <a:fillRect/>
              </a:stretch>
            </p:blipFill>
            <p:spPr>
              <a:xfrm>
                <a:off x="572111" y="3518840"/>
                <a:ext cx="855790" cy="489315"/>
              </a:xfrm>
              <a:prstGeom prst="rect">
                <a:avLst/>
              </a:prstGeom>
            </p:spPr>
          </p:pic>
          <p:sp>
            <p:nvSpPr>
              <p:cNvPr id="482" name="TextBox 481"/>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grpSp>
        <p:nvGrpSpPr>
          <p:cNvPr id="485" name="Group 484"/>
          <p:cNvGrpSpPr/>
          <p:nvPr/>
        </p:nvGrpSpPr>
        <p:grpSpPr>
          <a:xfrm>
            <a:off x="6560205" y="2697876"/>
            <a:ext cx="1952828" cy="511011"/>
            <a:chOff x="4528318" y="2199863"/>
            <a:chExt cx="1952828" cy="511011"/>
          </a:xfrm>
        </p:grpSpPr>
        <p:grpSp>
          <p:nvGrpSpPr>
            <p:cNvPr id="486" name="Group 485"/>
            <p:cNvGrpSpPr/>
            <p:nvPr/>
          </p:nvGrpSpPr>
          <p:grpSpPr>
            <a:xfrm>
              <a:off x="4528318" y="2199863"/>
              <a:ext cx="955475" cy="502187"/>
              <a:chOff x="572111" y="3518840"/>
              <a:chExt cx="855790" cy="489315"/>
            </a:xfrm>
          </p:grpSpPr>
          <p:pic>
            <p:nvPicPr>
              <p:cNvPr id="490" name="Picture 489"/>
              <p:cNvPicPr>
                <a:picLocks noChangeAspect="1"/>
              </p:cNvPicPr>
              <p:nvPr/>
            </p:nvPicPr>
            <p:blipFill>
              <a:blip r:embed="rId7"/>
              <a:stretch>
                <a:fillRect/>
              </a:stretch>
            </p:blipFill>
            <p:spPr>
              <a:xfrm>
                <a:off x="572111" y="3518840"/>
                <a:ext cx="855790" cy="489315"/>
              </a:xfrm>
              <a:prstGeom prst="rect">
                <a:avLst/>
              </a:prstGeom>
            </p:spPr>
          </p:pic>
          <p:sp>
            <p:nvSpPr>
              <p:cNvPr id="491" name="TextBox 49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87" name="Group 486"/>
            <p:cNvGrpSpPr/>
            <p:nvPr/>
          </p:nvGrpSpPr>
          <p:grpSpPr>
            <a:xfrm>
              <a:off x="5525671" y="2208687"/>
              <a:ext cx="955475" cy="502187"/>
              <a:chOff x="572111" y="3518840"/>
              <a:chExt cx="855790" cy="489315"/>
            </a:xfrm>
          </p:grpSpPr>
          <p:pic>
            <p:nvPicPr>
              <p:cNvPr id="488" name="Picture 487"/>
              <p:cNvPicPr>
                <a:picLocks noChangeAspect="1"/>
              </p:cNvPicPr>
              <p:nvPr/>
            </p:nvPicPr>
            <p:blipFill>
              <a:blip r:embed="rId7"/>
              <a:stretch>
                <a:fillRect/>
              </a:stretch>
            </p:blipFill>
            <p:spPr>
              <a:xfrm>
                <a:off x="572111" y="3518840"/>
                <a:ext cx="855790" cy="489315"/>
              </a:xfrm>
              <a:prstGeom prst="rect">
                <a:avLst/>
              </a:prstGeom>
            </p:spPr>
          </p:pic>
          <p:sp>
            <p:nvSpPr>
              <p:cNvPr id="489" name="TextBox 488"/>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grpSp>
        <p:nvGrpSpPr>
          <p:cNvPr id="492" name="Group 491"/>
          <p:cNvGrpSpPr/>
          <p:nvPr/>
        </p:nvGrpSpPr>
        <p:grpSpPr>
          <a:xfrm>
            <a:off x="6560205" y="2191951"/>
            <a:ext cx="1952828" cy="511011"/>
            <a:chOff x="4528318" y="2199863"/>
            <a:chExt cx="1952828" cy="511011"/>
          </a:xfrm>
        </p:grpSpPr>
        <p:grpSp>
          <p:nvGrpSpPr>
            <p:cNvPr id="493" name="Group 492"/>
            <p:cNvGrpSpPr/>
            <p:nvPr/>
          </p:nvGrpSpPr>
          <p:grpSpPr>
            <a:xfrm>
              <a:off x="4528318" y="2199863"/>
              <a:ext cx="955475" cy="502187"/>
              <a:chOff x="572111" y="3518840"/>
              <a:chExt cx="855790" cy="489315"/>
            </a:xfrm>
          </p:grpSpPr>
          <p:pic>
            <p:nvPicPr>
              <p:cNvPr id="497" name="Picture 496"/>
              <p:cNvPicPr>
                <a:picLocks noChangeAspect="1"/>
              </p:cNvPicPr>
              <p:nvPr/>
            </p:nvPicPr>
            <p:blipFill>
              <a:blip r:embed="rId7"/>
              <a:stretch>
                <a:fillRect/>
              </a:stretch>
            </p:blipFill>
            <p:spPr>
              <a:xfrm>
                <a:off x="572111" y="3518840"/>
                <a:ext cx="855790" cy="489315"/>
              </a:xfrm>
              <a:prstGeom prst="rect">
                <a:avLst/>
              </a:prstGeom>
            </p:spPr>
          </p:pic>
          <p:sp>
            <p:nvSpPr>
              <p:cNvPr id="498" name="TextBox 497"/>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494" name="Group 493"/>
            <p:cNvGrpSpPr/>
            <p:nvPr/>
          </p:nvGrpSpPr>
          <p:grpSpPr>
            <a:xfrm>
              <a:off x="5525671" y="2208687"/>
              <a:ext cx="955475" cy="502187"/>
              <a:chOff x="572111" y="3518840"/>
              <a:chExt cx="855790" cy="489315"/>
            </a:xfrm>
          </p:grpSpPr>
          <p:pic>
            <p:nvPicPr>
              <p:cNvPr id="495" name="Picture 494"/>
              <p:cNvPicPr>
                <a:picLocks noChangeAspect="1"/>
              </p:cNvPicPr>
              <p:nvPr/>
            </p:nvPicPr>
            <p:blipFill>
              <a:blip r:embed="rId7"/>
              <a:stretch>
                <a:fillRect/>
              </a:stretch>
            </p:blipFill>
            <p:spPr>
              <a:xfrm>
                <a:off x="572111" y="3518840"/>
                <a:ext cx="855790" cy="489315"/>
              </a:xfrm>
              <a:prstGeom prst="rect">
                <a:avLst/>
              </a:prstGeom>
            </p:spPr>
          </p:pic>
          <p:sp>
            <p:nvSpPr>
              <p:cNvPr id="496" name="TextBox 495"/>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grpSp>
        <p:nvGrpSpPr>
          <p:cNvPr id="499" name="Group 498"/>
          <p:cNvGrpSpPr/>
          <p:nvPr/>
        </p:nvGrpSpPr>
        <p:grpSpPr>
          <a:xfrm>
            <a:off x="6539266" y="1664749"/>
            <a:ext cx="1952828" cy="511011"/>
            <a:chOff x="4528318" y="2199863"/>
            <a:chExt cx="1952828" cy="511011"/>
          </a:xfrm>
        </p:grpSpPr>
        <p:grpSp>
          <p:nvGrpSpPr>
            <p:cNvPr id="500" name="Group 499"/>
            <p:cNvGrpSpPr/>
            <p:nvPr/>
          </p:nvGrpSpPr>
          <p:grpSpPr>
            <a:xfrm>
              <a:off x="4528318" y="2199863"/>
              <a:ext cx="955475" cy="502187"/>
              <a:chOff x="572111" y="3518840"/>
              <a:chExt cx="855790" cy="489315"/>
            </a:xfrm>
          </p:grpSpPr>
          <p:pic>
            <p:nvPicPr>
              <p:cNvPr id="504" name="Picture 503"/>
              <p:cNvPicPr>
                <a:picLocks noChangeAspect="1"/>
              </p:cNvPicPr>
              <p:nvPr/>
            </p:nvPicPr>
            <p:blipFill>
              <a:blip r:embed="rId7"/>
              <a:stretch>
                <a:fillRect/>
              </a:stretch>
            </p:blipFill>
            <p:spPr>
              <a:xfrm>
                <a:off x="572111" y="3518840"/>
                <a:ext cx="855790" cy="489315"/>
              </a:xfrm>
              <a:prstGeom prst="rect">
                <a:avLst/>
              </a:prstGeom>
            </p:spPr>
          </p:pic>
          <p:sp>
            <p:nvSpPr>
              <p:cNvPr id="505" name="TextBox 50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501" name="Group 500"/>
            <p:cNvGrpSpPr/>
            <p:nvPr/>
          </p:nvGrpSpPr>
          <p:grpSpPr>
            <a:xfrm>
              <a:off x="5525671" y="2208687"/>
              <a:ext cx="955475" cy="502187"/>
              <a:chOff x="572111" y="3518840"/>
              <a:chExt cx="855790" cy="489315"/>
            </a:xfrm>
          </p:grpSpPr>
          <p:pic>
            <p:nvPicPr>
              <p:cNvPr id="502" name="Picture 501"/>
              <p:cNvPicPr>
                <a:picLocks noChangeAspect="1"/>
              </p:cNvPicPr>
              <p:nvPr/>
            </p:nvPicPr>
            <p:blipFill>
              <a:blip r:embed="rId7"/>
              <a:stretch>
                <a:fillRect/>
              </a:stretch>
            </p:blipFill>
            <p:spPr>
              <a:xfrm>
                <a:off x="572111" y="3518840"/>
                <a:ext cx="855790" cy="489315"/>
              </a:xfrm>
              <a:prstGeom prst="rect">
                <a:avLst/>
              </a:prstGeom>
            </p:spPr>
          </p:pic>
          <p:sp>
            <p:nvSpPr>
              <p:cNvPr id="503" name="TextBox 50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grpSp>
        <p:nvGrpSpPr>
          <p:cNvPr id="506" name="Group 505"/>
          <p:cNvGrpSpPr/>
          <p:nvPr/>
        </p:nvGrpSpPr>
        <p:grpSpPr>
          <a:xfrm>
            <a:off x="6548602" y="1128276"/>
            <a:ext cx="1952828" cy="511011"/>
            <a:chOff x="4528318" y="2199863"/>
            <a:chExt cx="1952828" cy="511011"/>
          </a:xfrm>
        </p:grpSpPr>
        <p:grpSp>
          <p:nvGrpSpPr>
            <p:cNvPr id="507" name="Group 506"/>
            <p:cNvGrpSpPr/>
            <p:nvPr/>
          </p:nvGrpSpPr>
          <p:grpSpPr>
            <a:xfrm>
              <a:off x="4528318" y="2199863"/>
              <a:ext cx="955475" cy="502187"/>
              <a:chOff x="572111" y="3518840"/>
              <a:chExt cx="855790" cy="489315"/>
            </a:xfrm>
          </p:grpSpPr>
          <p:pic>
            <p:nvPicPr>
              <p:cNvPr id="511" name="Picture 510"/>
              <p:cNvPicPr>
                <a:picLocks noChangeAspect="1"/>
              </p:cNvPicPr>
              <p:nvPr/>
            </p:nvPicPr>
            <p:blipFill>
              <a:blip r:embed="rId7"/>
              <a:stretch>
                <a:fillRect/>
              </a:stretch>
            </p:blipFill>
            <p:spPr>
              <a:xfrm>
                <a:off x="572111" y="3518840"/>
                <a:ext cx="855790" cy="489315"/>
              </a:xfrm>
              <a:prstGeom prst="rect">
                <a:avLst/>
              </a:prstGeom>
            </p:spPr>
          </p:pic>
          <p:sp>
            <p:nvSpPr>
              <p:cNvPr id="512" name="TextBox 511"/>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508" name="Group 507"/>
            <p:cNvGrpSpPr/>
            <p:nvPr/>
          </p:nvGrpSpPr>
          <p:grpSpPr>
            <a:xfrm>
              <a:off x="5525671" y="2208687"/>
              <a:ext cx="955475" cy="502187"/>
              <a:chOff x="572111" y="3518840"/>
              <a:chExt cx="855790" cy="489315"/>
            </a:xfrm>
          </p:grpSpPr>
          <p:pic>
            <p:nvPicPr>
              <p:cNvPr id="509" name="Picture 508"/>
              <p:cNvPicPr>
                <a:picLocks noChangeAspect="1"/>
              </p:cNvPicPr>
              <p:nvPr/>
            </p:nvPicPr>
            <p:blipFill>
              <a:blip r:embed="rId7"/>
              <a:stretch>
                <a:fillRect/>
              </a:stretch>
            </p:blipFill>
            <p:spPr>
              <a:xfrm>
                <a:off x="572111" y="3518840"/>
                <a:ext cx="855790" cy="489315"/>
              </a:xfrm>
              <a:prstGeom prst="rect">
                <a:avLst/>
              </a:prstGeom>
            </p:spPr>
          </p:pic>
          <p:sp>
            <p:nvSpPr>
              <p:cNvPr id="510" name="TextBox 509"/>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sp>
        <p:nvSpPr>
          <p:cNvPr id="513" name="Rectangle 512"/>
          <p:cNvSpPr/>
          <p:nvPr/>
        </p:nvSpPr>
        <p:spPr bwMode="auto">
          <a:xfrm>
            <a:off x="4550885" y="2947171"/>
            <a:ext cx="198529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 / Image</a:t>
            </a:r>
          </a:p>
        </p:txBody>
      </p:sp>
      <p:sp>
        <p:nvSpPr>
          <p:cNvPr id="514" name="Rectangle 513"/>
          <p:cNvSpPr/>
          <p:nvPr/>
        </p:nvSpPr>
        <p:spPr bwMode="auto">
          <a:xfrm>
            <a:off x="6606645"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a:t>
            </a:r>
          </a:p>
        </p:txBody>
      </p:sp>
      <p:sp>
        <p:nvSpPr>
          <p:cNvPr id="515" name="Rectangle 514"/>
          <p:cNvSpPr/>
          <p:nvPr/>
        </p:nvSpPr>
        <p:spPr bwMode="auto">
          <a:xfrm>
            <a:off x="7566311"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a:t>
            </a:r>
          </a:p>
        </p:txBody>
      </p:sp>
      <p:sp>
        <p:nvSpPr>
          <p:cNvPr id="516" name="TextBox 515"/>
          <p:cNvSpPr txBox="1"/>
          <p:nvPr/>
        </p:nvSpPr>
        <p:spPr>
          <a:xfrm>
            <a:off x="4575406" y="6248808"/>
            <a:ext cx="44083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Container Based Computing VM Isolation</a:t>
            </a:r>
          </a:p>
        </p:txBody>
      </p:sp>
      <p:sp>
        <p:nvSpPr>
          <p:cNvPr id="517" name="Rectangle 516"/>
          <p:cNvSpPr/>
          <p:nvPr/>
        </p:nvSpPr>
        <p:spPr bwMode="auto">
          <a:xfrm>
            <a:off x="546629" y="3744851"/>
            <a:ext cx="386734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 / Image</a:t>
            </a:r>
          </a:p>
        </p:txBody>
      </p:sp>
      <p:sp>
        <p:nvSpPr>
          <p:cNvPr id="169" name="Arrow: Striped Right 168"/>
          <p:cNvSpPr/>
          <p:nvPr/>
        </p:nvSpPr>
        <p:spPr>
          <a:xfrm rot="19574349">
            <a:off x="1347638" y="2407569"/>
            <a:ext cx="5273649" cy="4591737"/>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All Advantages of VM &amp; Session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Isolation, Little overhead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752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5"/>
                                        </p:tgtEl>
                                        <p:attrNameLst>
                                          <p:attrName>style.visibility</p:attrName>
                                        </p:attrNameLst>
                                      </p:cBhvr>
                                      <p:to>
                                        <p:strVal val="visible"/>
                                      </p:to>
                                    </p:set>
                                    <p:animEffect transition="in" filter="fade">
                                      <p:cBhvr>
                                        <p:cTn id="7" dur="1000"/>
                                        <p:tgtEl>
                                          <p:spTgt spid="425"/>
                                        </p:tgtEl>
                                      </p:cBhvr>
                                    </p:animEffect>
                                    <p:anim calcmode="lin" valueType="num">
                                      <p:cBhvr>
                                        <p:cTn id="8" dur="1000" fill="hold"/>
                                        <p:tgtEl>
                                          <p:spTgt spid="425"/>
                                        </p:tgtEl>
                                        <p:attrNameLst>
                                          <p:attrName>ppt_x</p:attrName>
                                        </p:attrNameLst>
                                      </p:cBhvr>
                                      <p:tavLst>
                                        <p:tav tm="0">
                                          <p:val>
                                            <p:strVal val="#ppt_x"/>
                                          </p:val>
                                        </p:tav>
                                        <p:tav tm="100000">
                                          <p:val>
                                            <p:strVal val="#ppt_x"/>
                                          </p:val>
                                        </p:tav>
                                      </p:tavLst>
                                    </p:anim>
                                    <p:anim calcmode="lin" valueType="num">
                                      <p:cBhvr>
                                        <p:cTn id="9" dur="1000" fill="hold"/>
                                        <p:tgtEl>
                                          <p:spTgt spid="4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7"/>
                                        </p:tgtEl>
                                        <p:attrNameLst>
                                          <p:attrName>style.visibility</p:attrName>
                                        </p:attrNameLst>
                                      </p:cBhvr>
                                      <p:to>
                                        <p:strVal val="visible"/>
                                      </p:to>
                                    </p:set>
                                    <p:animEffect transition="in" filter="fade">
                                      <p:cBhvr>
                                        <p:cTn id="12" dur="1000"/>
                                        <p:tgtEl>
                                          <p:spTgt spid="407"/>
                                        </p:tgtEl>
                                      </p:cBhvr>
                                    </p:animEffect>
                                    <p:anim calcmode="lin" valueType="num">
                                      <p:cBhvr>
                                        <p:cTn id="13" dur="1000" fill="hold"/>
                                        <p:tgtEl>
                                          <p:spTgt spid="407"/>
                                        </p:tgtEl>
                                        <p:attrNameLst>
                                          <p:attrName>ppt_x</p:attrName>
                                        </p:attrNameLst>
                                      </p:cBhvr>
                                      <p:tavLst>
                                        <p:tav tm="0">
                                          <p:val>
                                            <p:strVal val="#ppt_x"/>
                                          </p:val>
                                        </p:tav>
                                        <p:tav tm="100000">
                                          <p:val>
                                            <p:strVal val="#ppt_x"/>
                                          </p:val>
                                        </p:tav>
                                      </p:tavLst>
                                    </p:anim>
                                    <p:anim calcmode="lin" valueType="num">
                                      <p:cBhvr>
                                        <p:cTn id="14" dur="1000" fill="hold"/>
                                        <p:tgtEl>
                                          <p:spTgt spid="40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94"/>
                                        </p:tgtEl>
                                        <p:attrNameLst>
                                          <p:attrName>style.visibility</p:attrName>
                                        </p:attrNameLst>
                                      </p:cBhvr>
                                      <p:to>
                                        <p:strVal val="visible"/>
                                      </p:to>
                                    </p:set>
                                    <p:animEffect transition="in" filter="fade">
                                      <p:cBhvr>
                                        <p:cTn id="17" dur="1000"/>
                                        <p:tgtEl>
                                          <p:spTgt spid="394"/>
                                        </p:tgtEl>
                                      </p:cBhvr>
                                    </p:animEffect>
                                    <p:anim calcmode="lin" valueType="num">
                                      <p:cBhvr>
                                        <p:cTn id="18" dur="1000" fill="hold"/>
                                        <p:tgtEl>
                                          <p:spTgt spid="394"/>
                                        </p:tgtEl>
                                        <p:attrNameLst>
                                          <p:attrName>ppt_x</p:attrName>
                                        </p:attrNameLst>
                                      </p:cBhvr>
                                      <p:tavLst>
                                        <p:tav tm="0">
                                          <p:val>
                                            <p:strVal val="#ppt_x"/>
                                          </p:val>
                                        </p:tav>
                                        <p:tav tm="100000">
                                          <p:val>
                                            <p:strVal val="#ppt_x"/>
                                          </p:val>
                                        </p:tav>
                                      </p:tavLst>
                                    </p:anim>
                                    <p:anim calcmode="lin" valueType="num">
                                      <p:cBhvr>
                                        <p:cTn id="19" dur="1000" fill="hold"/>
                                        <p:tgtEl>
                                          <p:spTgt spid="39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1"/>
                                        </p:tgtEl>
                                        <p:attrNameLst>
                                          <p:attrName>style.visibility</p:attrName>
                                        </p:attrNameLst>
                                      </p:cBhvr>
                                      <p:to>
                                        <p:strVal val="visible"/>
                                      </p:to>
                                    </p:set>
                                    <p:animEffect transition="in" filter="fade">
                                      <p:cBhvr>
                                        <p:cTn id="22" dur="1000"/>
                                        <p:tgtEl>
                                          <p:spTgt spid="381"/>
                                        </p:tgtEl>
                                      </p:cBhvr>
                                    </p:animEffect>
                                    <p:anim calcmode="lin" valueType="num">
                                      <p:cBhvr>
                                        <p:cTn id="23" dur="1000" fill="hold"/>
                                        <p:tgtEl>
                                          <p:spTgt spid="381"/>
                                        </p:tgtEl>
                                        <p:attrNameLst>
                                          <p:attrName>ppt_x</p:attrName>
                                        </p:attrNameLst>
                                      </p:cBhvr>
                                      <p:tavLst>
                                        <p:tav tm="0">
                                          <p:val>
                                            <p:strVal val="#ppt_x"/>
                                          </p:val>
                                        </p:tav>
                                        <p:tav tm="100000">
                                          <p:val>
                                            <p:strVal val="#ppt_x"/>
                                          </p:val>
                                        </p:tav>
                                      </p:tavLst>
                                    </p:anim>
                                    <p:anim calcmode="lin" valueType="num">
                                      <p:cBhvr>
                                        <p:cTn id="24" dur="1000" fill="hold"/>
                                        <p:tgtEl>
                                          <p:spTgt spid="38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38"/>
                                        </p:tgtEl>
                                        <p:attrNameLst>
                                          <p:attrName>style.visibility</p:attrName>
                                        </p:attrNameLst>
                                      </p:cBhvr>
                                      <p:to>
                                        <p:strVal val="visible"/>
                                      </p:to>
                                    </p:set>
                                    <p:animEffect transition="in" filter="fade">
                                      <p:cBhvr>
                                        <p:cTn id="33" dur="500"/>
                                        <p:tgtEl>
                                          <p:spTgt spid="43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38"/>
                                        </p:tgtEl>
                                        <p:attrNameLst>
                                          <p:attrName>style.visibility</p:attrName>
                                        </p:attrNameLst>
                                      </p:cBhvr>
                                      <p:to>
                                        <p:strVal val="visible"/>
                                      </p:to>
                                    </p:set>
                                    <p:animEffect transition="in" filter="fade">
                                      <p:cBhvr>
                                        <p:cTn id="38" dur="1000"/>
                                        <p:tgtEl>
                                          <p:spTgt spid="238"/>
                                        </p:tgtEl>
                                      </p:cBhvr>
                                    </p:animEffect>
                                    <p:anim calcmode="lin" valueType="num">
                                      <p:cBhvr>
                                        <p:cTn id="39" dur="1000" fill="hold"/>
                                        <p:tgtEl>
                                          <p:spTgt spid="238"/>
                                        </p:tgtEl>
                                        <p:attrNameLst>
                                          <p:attrName>ppt_x</p:attrName>
                                        </p:attrNameLst>
                                      </p:cBhvr>
                                      <p:tavLst>
                                        <p:tav tm="0">
                                          <p:val>
                                            <p:strVal val="#ppt_x"/>
                                          </p:val>
                                        </p:tav>
                                        <p:tav tm="100000">
                                          <p:val>
                                            <p:strVal val="#ppt_x"/>
                                          </p:val>
                                        </p:tav>
                                      </p:tavLst>
                                    </p:anim>
                                    <p:anim calcmode="lin" valueType="num">
                                      <p:cBhvr>
                                        <p:cTn id="40" dur="1000" fill="hold"/>
                                        <p:tgtEl>
                                          <p:spTgt spid="2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16"/>
                                        </p:tgtEl>
                                        <p:attrNameLst>
                                          <p:attrName>style.visibility</p:attrName>
                                        </p:attrNameLst>
                                      </p:cBhvr>
                                      <p:to>
                                        <p:strVal val="visible"/>
                                      </p:to>
                                    </p:set>
                                    <p:animEffect transition="in" filter="fade">
                                      <p:cBhvr>
                                        <p:cTn id="43" dur="1000"/>
                                        <p:tgtEl>
                                          <p:spTgt spid="516"/>
                                        </p:tgtEl>
                                      </p:cBhvr>
                                    </p:animEffect>
                                    <p:anim calcmode="lin" valueType="num">
                                      <p:cBhvr>
                                        <p:cTn id="44" dur="1000" fill="hold"/>
                                        <p:tgtEl>
                                          <p:spTgt spid="516"/>
                                        </p:tgtEl>
                                        <p:attrNameLst>
                                          <p:attrName>ppt_x</p:attrName>
                                        </p:attrNameLst>
                                      </p:cBhvr>
                                      <p:tavLst>
                                        <p:tav tm="0">
                                          <p:val>
                                            <p:strVal val="#ppt_x"/>
                                          </p:val>
                                        </p:tav>
                                        <p:tav tm="100000">
                                          <p:val>
                                            <p:strVal val="#ppt_x"/>
                                          </p:val>
                                        </p:tav>
                                      </p:tavLst>
                                    </p:anim>
                                    <p:anim calcmode="lin" valueType="num">
                                      <p:cBhvr>
                                        <p:cTn id="45" dur="1000" fill="hold"/>
                                        <p:tgtEl>
                                          <p:spTgt spid="51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24"/>
                                        </p:tgtEl>
                                        <p:attrNameLst>
                                          <p:attrName>style.visibility</p:attrName>
                                        </p:attrNameLst>
                                      </p:cBhvr>
                                      <p:to>
                                        <p:strVal val="visible"/>
                                      </p:to>
                                    </p:set>
                                    <p:animEffect transition="in" filter="fade">
                                      <p:cBhvr>
                                        <p:cTn id="50" dur="1000"/>
                                        <p:tgtEl>
                                          <p:spTgt spid="424"/>
                                        </p:tgtEl>
                                      </p:cBhvr>
                                    </p:animEffect>
                                    <p:anim calcmode="lin" valueType="num">
                                      <p:cBhvr>
                                        <p:cTn id="51" dur="1000" fill="hold"/>
                                        <p:tgtEl>
                                          <p:spTgt spid="424"/>
                                        </p:tgtEl>
                                        <p:attrNameLst>
                                          <p:attrName>ppt_x</p:attrName>
                                        </p:attrNameLst>
                                      </p:cBhvr>
                                      <p:tavLst>
                                        <p:tav tm="0">
                                          <p:val>
                                            <p:strVal val="#ppt_x"/>
                                          </p:val>
                                        </p:tav>
                                        <p:tav tm="100000">
                                          <p:val>
                                            <p:strVal val="#ppt_x"/>
                                          </p:val>
                                        </p:tav>
                                      </p:tavLst>
                                    </p:anim>
                                    <p:anim calcmode="lin" valueType="num">
                                      <p:cBhvr>
                                        <p:cTn id="52" dur="1000" fill="hold"/>
                                        <p:tgtEl>
                                          <p:spTgt spid="424"/>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15"/>
                                        </p:tgtEl>
                                        <p:attrNameLst>
                                          <p:attrName>style.visibility</p:attrName>
                                        </p:attrNameLst>
                                      </p:cBhvr>
                                      <p:to>
                                        <p:strVal val="visible"/>
                                      </p:to>
                                    </p:set>
                                    <p:animEffect transition="in" filter="fade">
                                      <p:cBhvr>
                                        <p:cTn id="55" dur="1000"/>
                                        <p:tgtEl>
                                          <p:spTgt spid="515"/>
                                        </p:tgtEl>
                                      </p:cBhvr>
                                    </p:animEffect>
                                    <p:anim calcmode="lin" valueType="num">
                                      <p:cBhvr>
                                        <p:cTn id="56" dur="1000" fill="hold"/>
                                        <p:tgtEl>
                                          <p:spTgt spid="515"/>
                                        </p:tgtEl>
                                        <p:attrNameLst>
                                          <p:attrName>ppt_x</p:attrName>
                                        </p:attrNameLst>
                                      </p:cBhvr>
                                      <p:tavLst>
                                        <p:tav tm="0">
                                          <p:val>
                                            <p:strVal val="#ppt_x"/>
                                          </p:val>
                                        </p:tav>
                                        <p:tav tm="100000">
                                          <p:val>
                                            <p:strVal val="#ppt_x"/>
                                          </p:val>
                                        </p:tav>
                                      </p:tavLst>
                                    </p:anim>
                                    <p:anim calcmode="lin" valueType="num">
                                      <p:cBhvr>
                                        <p:cTn id="57" dur="1000" fill="hold"/>
                                        <p:tgtEl>
                                          <p:spTgt spid="51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14"/>
                                        </p:tgtEl>
                                        <p:attrNameLst>
                                          <p:attrName>style.visibility</p:attrName>
                                        </p:attrNameLst>
                                      </p:cBhvr>
                                      <p:to>
                                        <p:strVal val="visible"/>
                                      </p:to>
                                    </p:set>
                                    <p:animEffect transition="in" filter="fade">
                                      <p:cBhvr>
                                        <p:cTn id="60" dur="1000"/>
                                        <p:tgtEl>
                                          <p:spTgt spid="514"/>
                                        </p:tgtEl>
                                      </p:cBhvr>
                                    </p:animEffect>
                                    <p:anim calcmode="lin" valueType="num">
                                      <p:cBhvr>
                                        <p:cTn id="61" dur="1000" fill="hold"/>
                                        <p:tgtEl>
                                          <p:spTgt spid="514"/>
                                        </p:tgtEl>
                                        <p:attrNameLst>
                                          <p:attrName>ppt_x</p:attrName>
                                        </p:attrNameLst>
                                      </p:cBhvr>
                                      <p:tavLst>
                                        <p:tav tm="0">
                                          <p:val>
                                            <p:strVal val="#ppt_x"/>
                                          </p:val>
                                        </p:tav>
                                        <p:tav tm="100000">
                                          <p:val>
                                            <p:strVal val="#ppt_x"/>
                                          </p:val>
                                        </p:tav>
                                      </p:tavLst>
                                    </p:anim>
                                    <p:anim calcmode="lin" valueType="num">
                                      <p:cBhvr>
                                        <p:cTn id="62" dur="1000" fill="hold"/>
                                        <p:tgtEl>
                                          <p:spTgt spid="51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58"/>
                                        </p:tgtEl>
                                        <p:attrNameLst>
                                          <p:attrName>style.visibility</p:attrName>
                                        </p:attrNameLst>
                                      </p:cBhvr>
                                      <p:to>
                                        <p:strVal val="visible"/>
                                      </p:to>
                                    </p:set>
                                    <p:animEffect transition="in" filter="fade">
                                      <p:cBhvr>
                                        <p:cTn id="67" dur="1000"/>
                                        <p:tgtEl>
                                          <p:spTgt spid="458"/>
                                        </p:tgtEl>
                                      </p:cBhvr>
                                    </p:animEffect>
                                    <p:anim calcmode="lin" valueType="num">
                                      <p:cBhvr>
                                        <p:cTn id="68" dur="1000" fill="hold"/>
                                        <p:tgtEl>
                                          <p:spTgt spid="458"/>
                                        </p:tgtEl>
                                        <p:attrNameLst>
                                          <p:attrName>ppt_x</p:attrName>
                                        </p:attrNameLst>
                                      </p:cBhvr>
                                      <p:tavLst>
                                        <p:tav tm="0">
                                          <p:val>
                                            <p:strVal val="#ppt_x"/>
                                          </p:val>
                                        </p:tav>
                                        <p:tav tm="100000">
                                          <p:val>
                                            <p:strVal val="#ppt_x"/>
                                          </p:val>
                                        </p:tav>
                                      </p:tavLst>
                                    </p:anim>
                                    <p:anim calcmode="lin" valueType="num">
                                      <p:cBhvr>
                                        <p:cTn id="69" dur="1000" fill="hold"/>
                                        <p:tgtEl>
                                          <p:spTgt spid="45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61"/>
                                        </p:tgtEl>
                                        <p:attrNameLst>
                                          <p:attrName>style.visibility</p:attrName>
                                        </p:attrNameLst>
                                      </p:cBhvr>
                                      <p:to>
                                        <p:strVal val="visible"/>
                                      </p:to>
                                    </p:set>
                                    <p:animEffect transition="in" filter="fade">
                                      <p:cBhvr>
                                        <p:cTn id="72" dur="1000"/>
                                        <p:tgtEl>
                                          <p:spTgt spid="461"/>
                                        </p:tgtEl>
                                      </p:cBhvr>
                                    </p:animEffect>
                                    <p:anim calcmode="lin" valueType="num">
                                      <p:cBhvr>
                                        <p:cTn id="73" dur="1000" fill="hold"/>
                                        <p:tgtEl>
                                          <p:spTgt spid="461"/>
                                        </p:tgtEl>
                                        <p:attrNameLst>
                                          <p:attrName>ppt_x</p:attrName>
                                        </p:attrNameLst>
                                      </p:cBhvr>
                                      <p:tavLst>
                                        <p:tav tm="0">
                                          <p:val>
                                            <p:strVal val="#ppt_x"/>
                                          </p:val>
                                        </p:tav>
                                        <p:tav tm="100000">
                                          <p:val>
                                            <p:strVal val="#ppt_x"/>
                                          </p:val>
                                        </p:tav>
                                      </p:tavLst>
                                    </p:anim>
                                    <p:anim calcmode="lin" valueType="num">
                                      <p:cBhvr>
                                        <p:cTn id="74" dur="1000" fill="hold"/>
                                        <p:tgtEl>
                                          <p:spTgt spid="46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85"/>
                                        </p:tgtEl>
                                        <p:attrNameLst>
                                          <p:attrName>style.visibility</p:attrName>
                                        </p:attrNameLst>
                                      </p:cBhvr>
                                      <p:to>
                                        <p:strVal val="visible"/>
                                      </p:to>
                                    </p:set>
                                    <p:animEffect transition="in" filter="fade">
                                      <p:cBhvr>
                                        <p:cTn id="77" dur="1000"/>
                                        <p:tgtEl>
                                          <p:spTgt spid="485"/>
                                        </p:tgtEl>
                                      </p:cBhvr>
                                    </p:animEffect>
                                    <p:anim calcmode="lin" valueType="num">
                                      <p:cBhvr>
                                        <p:cTn id="78" dur="1000" fill="hold"/>
                                        <p:tgtEl>
                                          <p:spTgt spid="485"/>
                                        </p:tgtEl>
                                        <p:attrNameLst>
                                          <p:attrName>ppt_x</p:attrName>
                                        </p:attrNameLst>
                                      </p:cBhvr>
                                      <p:tavLst>
                                        <p:tav tm="0">
                                          <p:val>
                                            <p:strVal val="#ppt_x"/>
                                          </p:val>
                                        </p:tav>
                                        <p:tav tm="100000">
                                          <p:val>
                                            <p:strVal val="#ppt_x"/>
                                          </p:val>
                                        </p:tav>
                                      </p:tavLst>
                                    </p:anim>
                                    <p:anim calcmode="lin" valueType="num">
                                      <p:cBhvr>
                                        <p:cTn id="79" dur="1000" fill="hold"/>
                                        <p:tgtEl>
                                          <p:spTgt spid="48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492"/>
                                        </p:tgtEl>
                                        <p:attrNameLst>
                                          <p:attrName>style.visibility</p:attrName>
                                        </p:attrNameLst>
                                      </p:cBhvr>
                                      <p:to>
                                        <p:strVal val="visible"/>
                                      </p:to>
                                    </p:set>
                                    <p:animEffect transition="in" filter="fade">
                                      <p:cBhvr>
                                        <p:cTn id="82" dur="1000"/>
                                        <p:tgtEl>
                                          <p:spTgt spid="492"/>
                                        </p:tgtEl>
                                      </p:cBhvr>
                                    </p:animEffect>
                                    <p:anim calcmode="lin" valueType="num">
                                      <p:cBhvr>
                                        <p:cTn id="83" dur="1000" fill="hold"/>
                                        <p:tgtEl>
                                          <p:spTgt spid="492"/>
                                        </p:tgtEl>
                                        <p:attrNameLst>
                                          <p:attrName>ppt_x</p:attrName>
                                        </p:attrNameLst>
                                      </p:cBhvr>
                                      <p:tavLst>
                                        <p:tav tm="0">
                                          <p:val>
                                            <p:strVal val="#ppt_x"/>
                                          </p:val>
                                        </p:tav>
                                        <p:tav tm="100000">
                                          <p:val>
                                            <p:strVal val="#ppt_x"/>
                                          </p:val>
                                        </p:tav>
                                      </p:tavLst>
                                    </p:anim>
                                    <p:anim calcmode="lin" valueType="num">
                                      <p:cBhvr>
                                        <p:cTn id="84" dur="1000" fill="hold"/>
                                        <p:tgtEl>
                                          <p:spTgt spid="492"/>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99"/>
                                        </p:tgtEl>
                                        <p:attrNameLst>
                                          <p:attrName>style.visibility</p:attrName>
                                        </p:attrNameLst>
                                      </p:cBhvr>
                                      <p:to>
                                        <p:strVal val="visible"/>
                                      </p:to>
                                    </p:set>
                                    <p:animEffect transition="in" filter="fade">
                                      <p:cBhvr>
                                        <p:cTn id="87" dur="1000"/>
                                        <p:tgtEl>
                                          <p:spTgt spid="499"/>
                                        </p:tgtEl>
                                      </p:cBhvr>
                                    </p:animEffect>
                                    <p:anim calcmode="lin" valueType="num">
                                      <p:cBhvr>
                                        <p:cTn id="88" dur="1000" fill="hold"/>
                                        <p:tgtEl>
                                          <p:spTgt spid="499"/>
                                        </p:tgtEl>
                                        <p:attrNameLst>
                                          <p:attrName>ppt_x</p:attrName>
                                        </p:attrNameLst>
                                      </p:cBhvr>
                                      <p:tavLst>
                                        <p:tav tm="0">
                                          <p:val>
                                            <p:strVal val="#ppt_x"/>
                                          </p:val>
                                        </p:tav>
                                        <p:tav tm="100000">
                                          <p:val>
                                            <p:strVal val="#ppt_x"/>
                                          </p:val>
                                        </p:tav>
                                      </p:tavLst>
                                    </p:anim>
                                    <p:anim calcmode="lin" valueType="num">
                                      <p:cBhvr>
                                        <p:cTn id="89" dur="1000" fill="hold"/>
                                        <p:tgtEl>
                                          <p:spTgt spid="49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506"/>
                                        </p:tgtEl>
                                        <p:attrNameLst>
                                          <p:attrName>style.visibility</p:attrName>
                                        </p:attrNameLst>
                                      </p:cBhvr>
                                      <p:to>
                                        <p:strVal val="visible"/>
                                      </p:to>
                                    </p:set>
                                    <p:animEffect transition="in" filter="fade">
                                      <p:cBhvr>
                                        <p:cTn id="92" dur="1000"/>
                                        <p:tgtEl>
                                          <p:spTgt spid="506"/>
                                        </p:tgtEl>
                                      </p:cBhvr>
                                    </p:animEffect>
                                    <p:anim calcmode="lin" valueType="num">
                                      <p:cBhvr>
                                        <p:cTn id="93" dur="1000" fill="hold"/>
                                        <p:tgtEl>
                                          <p:spTgt spid="506"/>
                                        </p:tgtEl>
                                        <p:attrNameLst>
                                          <p:attrName>ppt_x</p:attrName>
                                        </p:attrNameLst>
                                      </p:cBhvr>
                                      <p:tavLst>
                                        <p:tav tm="0">
                                          <p:val>
                                            <p:strVal val="#ppt_x"/>
                                          </p:val>
                                        </p:tav>
                                        <p:tav tm="100000">
                                          <p:val>
                                            <p:strVal val="#ppt_x"/>
                                          </p:val>
                                        </p:tav>
                                      </p:tavLst>
                                    </p:anim>
                                    <p:anim calcmode="lin" valueType="num">
                                      <p:cBhvr>
                                        <p:cTn id="94" dur="1000" fill="hold"/>
                                        <p:tgtEl>
                                          <p:spTgt spid="506"/>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421"/>
                                        </p:tgtEl>
                                        <p:attrNameLst>
                                          <p:attrName>style.visibility</p:attrName>
                                        </p:attrNameLst>
                                      </p:cBhvr>
                                      <p:to>
                                        <p:strVal val="visible"/>
                                      </p:to>
                                    </p:set>
                                    <p:animEffect transition="in" filter="fade">
                                      <p:cBhvr>
                                        <p:cTn id="99" dur="1000"/>
                                        <p:tgtEl>
                                          <p:spTgt spid="421"/>
                                        </p:tgtEl>
                                      </p:cBhvr>
                                    </p:animEffect>
                                    <p:anim calcmode="lin" valueType="num">
                                      <p:cBhvr>
                                        <p:cTn id="100" dur="1000" fill="hold"/>
                                        <p:tgtEl>
                                          <p:spTgt spid="421"/>
                                        </p:tgtEl>
                                        <p:attrNameLst>
                                          <p:attrName>ppt_x</p:attrName>
                                        </p:attrNameLst>
                                      </p:cBhvr>
                                      <p:tavLst>
                                        <p:tav tm="0">
                                          <p:val>
                                            <p:strVal val="#ppt_x"/>
                                          </p:val>
                                        </p:tav>
                                        <p:tav tm="100000">
                                          <p:val>
                                            <p:strVal val="#ppt_x"/>
                                          </p:val>
                                        </p:tav>
                                      </p:tavLst>
                                    </p:anim>
                                    <p:anim calcmode="lin" valueType="num">
                                      <p:cBhvr>
                                        <p:cTn id="101" dur="1000" fill="hold"/>
                                        <p:tgtEl>
                                          <p:spTgt spid="421"/>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422"/>
                                        </p:tgtEl>
                                        <p:attrNameLst>
                                          <p:attrName>style.visibility</p:attrName>
                                        </p:attrNameLst>
                                      </p:cBhvr>
                                      <p:to>
                                        <p:strVal val="visible"/>
                                      </p:to>
                                    </p:set>
                                    <p:animEffect transition="in" filter="fade">
                                      <p:cBhvr>
                                        <p:cTn id="104" dur="1000"/>
                                        <p:tgtEl>
                                          <p:spTgt spid="422"/>
                                        </p:tgtEl>
                                      </p:cBhvr>
                                    </p:animEffect>
                                    <p:anim calcmode="lin" valueType="num">
                                      <p:cBhvr>
                                        <p:cTn id="105" dur="1000" fill="hold"/>
                                        <p:tgtEl>
                                          <p:spTgt spid="422"/>
                                        </p:tgtEl>
                                        <p:attrNameLst>
                                          <p:attrName>ppt_x</p:attrName>
                                        </p:attrNameLst>
                                      </p:cBhvr>
                                      <p:tavLst>
                                        <p:tav tm="0">
                                          <p:val>
                                            <p:strVal val="#ppt_x"/>
                                          </p:val>
                                        </p:tav>
                                        <p:tav tm="100000">
                                          <p:val>
                                            <p:strVal val="#ppt_x"/>
                                          </p:val>
                                        </p:tav>
                                      </p:tavLst>
                                    </p:anim>
                                    <p:anim calcmode="lin" valueType="num">
                                      <p:cBhvr>
                                        <p:cTn id="106" dur="1000" fill="hold"/>
                                        <p:tgtEl>
                                          <p:spTgt spid="422"/>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513"/>
                                        </p:tgtEl>
                                        <p:attrNameLst>
                                          <p:attrName>style.visibility</p:attrName>
                                        </p:attrNameLst>
                                      </p:cBhvr>
                                      <p:to>
                                        <p:strVal val="visible"/>
                                      </p:to>
                                    </p:set>
                                    <p:animEffect transition="in" filter="fade">
                                      <p:cBhvr>
                                        <p:cTn id="109" dur="1000"/>
                                        <p:tgtEl>
                                          <p:spTgt spid="513"/>
                                        </p:tgtEl>
                                      </p:cBhvr>
                                    </p:animEffect>
                                    <p:anim calcmode="lin" valueType="num">
                                      <p:cBhvr>
                                        <p:cTn id="110" dur="1000" fill="hold"/>
                                        <p:tgtEl>
                                          <p:spTgt spid="513"/>
                                        </p:tgtEl>
                                        <p:attrNameLst>
                                          <p:attrName>ppt_x</p:attrName>
                                        </p:attrNameLst>
                                      </p:cBhvr>
                                      <p:tavLst>
                                        <p:tav tm="0">
                                          <p:val>
                                            <p:strVal val="#ppt_x"/>
                                          </p:val>
                                        </p:tav>
                                        <p:tav tm="100000">
                                          <p:val>
                                            <p:strVal val="#ppt_x"/>
                                          </p:val>
                                        </p:tav>
                                      </p:tavLst>
                                    </p:anim>
                                    <p:anim calcmode="lin" valueType="num">
                                      <p:cBhvr>
                                        <p:cTn id="111" dur="1000" fill="hold"/>
                                        <p:tgtEl>
                                          <p:spTgt spid="513"/>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7"/>
                                        </p:tgtEl>
                                        <p:attrNameLst>
                                          <p:attrName>style.visibility</p:attrName>
                                        </p:attrNameLst>
                                      </p:cBhvr>
                                      <p:to>
                                        <p:strVal val="visible"/>
                                      </p:to>
                                    </p:set>
                                    <p:animEffect transition="in" filter="fade">
                                      <p:cBhvr>
                                        <p:cTn id="114" dur="1000"/>
                                        <p:tgtEl>
                                          <p:spTgt spid="7"/>
                                        </p:tgtEl>
                                      </p:cBhvr>
                                    </p:animEffect>
                                    <p:anim calcmode="lin" valueType="num">
                                      <p:cBhvr>
                                        <p:cTn id="115" dur="1000" fill="hold"/>
                                        <p:tgtEl>
                                          <p:spTgt spid="7"/>
                                        </p:tgtEl>
                                        <p:attrNameLst>
                                          <p:attrName>ppt_x</p:attrName>
                                        </p:attrNameLst>
                                      </p:cBhvr>
                                      <p:tavLst>
                                        <p:tav tm="0">
                                          <p:val>
                                            <p:strVal val="#ppt_x"/>
                                          </p:val>
                                        </p:tav>
                                        <p:tav tm="100000">
                                          <p:val>
                                            <p:strVal val="#ppt_x"/>
                                          </p:val>
                                        </p:tav>
                                      </p:tavLst>
                                    </p:anim>
                                    <p:anim calcmode="lin" valueType="num">
                                      <p:cBhvr>
                                        <p:cTn id="1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440"/>
                                        </p:tgtEl>
                                        <p:attrNameLst>
                                          <p:attrName>style.visibility</p:attrName>
                                        </p:attrNameLst>
                                      </p:cBhvr>
                                      <p:to>
                                        <p:strVal val="visible"/>
                                      </p:to>
                                    </p:set>
                                    <p:anim calcmode="lin" valueType="num">
                                      <p:cBhvr additive="base">
                                        <p:cTn id="121" dur="500" fill="hold"/>
                                        <p:tgtEl>
                                          <p:spTgt spid="440"/>
                                        </p:tgtEl>
                                        <p:attrNameLst>
                                          <p:attrName>ppt_x</p:attrName>
                                        </p:attrNameLst>
                                      </p:cBhvr>
                                      <p:tavLst>
                                        <p:tav tm="0">
                                          <p:val>
                                            <p:strVal val="#ppt_x"/>
                                          </p:val>
                                        </p:tav>
                                        <p:tav tm="100000">
                                          <p:val>
                                            <p:strVal val="#ppt_x"/>
                                          </p:val>
                                        </p:tav>
                                      </p:tavLst>
                                    </p:anim>
                                    <p:anim calcmode="lin" valueType="num">
                                      <p:cBhvr additive="base">
                                        <p:cTn id="122" dur="500" fill="hold"/>
                                        <p:tgtEl>
                                          <p:spTgt spid="440"/>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441"/>
                                        </p:tgtEl>
                                        <p:attrNameLst>
                                          <p:attrName>style.visibility</p:attrName>
                                        </p:attrNameLst>
                                      </p:cBhvr>
                                      <p:to>
                                        <p:strVal val="visible"/>
                                      </p:to>
                                    </p:set>
                                    <p:anim calcmode="lin" valueType="num">
                                      <p:cBhvr additive="base">
                                        <p:cTn id="125" dur="500" fill="hold"/>
                                        <p:tgtEl>
                                          <p:spTgt spid="441"/>
                                        </p:tgtEl>
                                        <p:attrNameLst>
                                          <p:attrName>ppt_x</p:attrName>
                                        </p:attrNameLst>
                                      </p:cBhvr>
                                      <p:tavLst>
                                        <p:tav tm="0">
                                          <p:val>
                                            <p:strVal val="#ppt_x"/>
                                          </p:val>
                                        </p:tav>
                                        <p:tav tm="100000">
                                          <p:val>
                                            <p:strVal val="#ppt_x"/>
                                          </p:val>
                                        </p:tav>
                                      </p:tavLst>
                                    </p:anim>
                                    <p:anim calcmode="lin" valueType="num">
                                      <p:cBhvr additive="base">
                                        <p:cTn id="126" dur="500" fill="hold"/>
                                        <p:tgtEl>
                                          <p:spTgt spid="441"/>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470"/>
                                        </p:tgtEl>
                                        <p:attrNameLst>
                                          <p:attrName>style.visibility</p:attrName>
                                        </p:attrNameLst>
                                      </p:cBhvr>
                                      <p:to>
                                        <p:strVal val="visible"/>
                                      </p:to>
                                    </p:set>
                                    <p:anim calcmode="lin" valueType="num">
                                      <p:cBhvr additive="base">
                                        <p:cTn id="129" dur="500" fill="hold"/>
                                        <p:tgtEl>
                                          <p:spTgt spid="470"/>
                                        </p:tgtEl>
                                        <p:attrNameLst>
                                          <p:attrName>ppt_x</p:attrName>
                                        </p:attrNameLst>
                                      </p:cBhvr>
                                      <p:tavLst>
                                        <p:tav tm="0">
                                          <p:val>
                                            <p:strVal val="#ppt_x"/>
                                          </p:val>
                                        </p:tav>
                                        <p:tav tm="100000">
                                          <p:val>
                                            <p:strVal val="#ppt_x"/>
                                          </p:val>
                                        </p:tav>
                                      </p:tavLst>
                                    </p:anim>
                                    <p:anim calcmode="lin" valueType="num">
                                      <p:cBhvr additive="base">
                                        <p:cTn id="130" dur="500" fill="hold"/>
                                        <p:tgtEl>
                                          <p:spTgt spid="470"/>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8"/>
                                        </p:tgtEl>
                                        <p:attrNameLst>
                                          <p:attrName>style.visibility</p:attrName>
                                        </p:attrNameLst>
                                      </p:cBhvr>
                                      <p:to>
                                        <p:strVal val="visible"/>
                                      </p:to>
                                    </p:set>
                                    <p:anim calcmode="lin" valueType="num">
                                      <p:cBhvr additive="base">
                                        <p:cTn id="133" dur="500" fill="hold"/>
                                        <p:tgtEl>
                                          <p:spTgt spid="8"/>
                                        </p:tgtEl>
                                        <p:attrNameLst>
                                          <p:attrName>ppt_x</p:attrName>
                                        </p:attrNameLst>
                                      </p:cBhvr>
                                      <p:tavLst>
                                        <p:tav tm="0">
                                          <p:val>
                                            <p:strVal val="#ppt_x"/>
                                          </p:val>
                                        </p:tav>
                                        <p:tav tm="100000">
                                          <p:val>
                                            <p:strVal val="#ppt_x"/>
                                          </p:val>
                                        </p:tav>
                                      </p:tavLst>
                                    </p:anim>
                                    <p:anim calcmode="lin" valueType="num">
                                      <p:cBhvr additive="base">
                                        <p:cTn id="134" dur="500" fill="hold"/>
                                        <p:tgtEl>
                                          <p:spTgt spid="8"/>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478"/>
                                        </p:tgtEl>
                                        <p:attrNameLst>
                                          <p:attrName>style.visibility</p:attrName>
                                        </p:attrNameLst>
                                      </p:cBhvr>
                                      <p:to>
                                        <p:strVal val="visible"/>
                                      </p:to>
                                    </p:set>
                                    <p:anim calcmode="lin" valueType="num">
                                      <p:cBhvr additive="base">
                                        <p:cTn id="137" dur="500" fill="hold"/>
                                        <p:tgtEl>
                                          <p:spTgt spid="478"/>
                                        </p:tgtEl>
                                        <p:attrNameLst>
                                          <p:attrName>ppt_x</p:attrName>
                                        </p:attrNameLst>
                                      </p:cBhvr>
                                      <p:tavLst>
                                        <p:tav tm="0">
                                          <p:val>
                                            <p:strVal val="#ppt_x"/>
                                          </p:val>
                                        </p:tav>
                                        <p:tav tm="100000">
                                          <p:val>
                                            <p:strVal val="#ppt_x"/>
                                          </p:val>
                                        </p:tav>
                                      </p:tavLst>
                                    </p:anim>
                                    <p:anim calcmode="lin" valueType="num">
                                      <p:cBhvr additive="base">
                                        <p:cTn id="138" dur="500" fill="hold"/>
                                        <p:tgtEl>
                                          <p:spTgt spid="478"/>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31" presetClass="entr" presetSubtype="0" fill="hold" grpId="0" nodeType="afterEffect">
                                  <p:stCondLst>
                                    <p:cond delay="0"/>
                                  </p:stCondLst>
                                  <p:childTnLst>
                                    <p:set>
                                      <p:cBhvr>
                                        <p:cTn id="141" dur="1" fill="hold">
                                          <p:stCondLst>
                                            <p:cond delay="0"/>
                                          </p:stCondLst>
                                        </p:cTn>
                                        <p:tgtEl>
                                          <p:spTgt spid="477"/>
                                        </p:tgtEl>
                                        <p:attrNameLst>
                                          <p:attrName>style.visibility</p:attrName>
                                        </p:attrNameLst>
                                      </p:cBhvr>
                                      <p:to>
                                        <p:strVal val="visible"/>
                                      </p:to>
                                    </p:set>
                                    <p:anim calcmode="lin" valueType="num">
                                      <p:cBhvr>
                                        <p:cTn id="142" dur="1000" fill="hold"/>
                                        <p:tgtEl>
                                          <p:spTgt spid="477"/>
                                        </p:tgtEl>
                                        <p:attrNameLst>
                                          <p:attrName>ppt_w</p:attrName>
                                        </p:attrNameLst>
                                      </p:cBhvr>
                                      <p:tavLst>
                                        <p:tav tm="0">
                                          <p:val>
                                            <p:fltVal val="0"/>
                                          </p:val>
                                        </p:tav>
                                        <p:tav tm="100000">
                                          <p:val>
                                            <p:strVal val="#ppt_w"/>
                                          </p:val>
                                        </p:tav>
                                      </p:tavLst>
                                    </p:anim>
                                    <p:anim calcmode="lin" valueType="num">
                                      <p:cBhvr>
                                        <p:cTn id="143" dur="1000" fill="hold"/>
                                        <p:tgtEl>
                                          <p:spTgt spid="477"/>
                                        </p:tgtEl>
                                        <p:attrNameLst>
                                          <p:attrName>ppt_h</p:attrName>
                                        </p:attrNameLst>
                                      </p:cBhvr>
                                      <p:tavLst>
                                        <p:tav tm="0">
                                          <p:val>
                                            <p:fltVal val="0"/>
                                          </p:val>
                                        </p:tav>
                                        <p:tav tm="100000">
                                          <p:val>
                                            <p:strVal val="#ppt_h"/>
                                          </p:val>
                                        </p:tav>
                                      </p:tavLst>
                                    </p:anim>
                                    <p:anim calcmode="lin" valueType="num">
                                      <p:cBhvr>
                                        <p:cTn id="144" dur="1000" fill="hold"/>
                                        <p:tgtEl>
                                          <p:spTgt spid="477"/>
                                        </p:tgtEl>
                                        <p:attrNameLst>
                                          <p:attrName>style.rotation</p:attrName>
                                        </p:attrNameLst>
                                      </p:cBhvr>
                                      <p:tavLst>
                                        <p:tav tm="0">
                                          <p:val>
                                            <p:fltVal val="90"/>
                                          </p:val>
                                        </p:tav>
                                        <p:tav tm="100000">
                                          <p:val>
                                            <p:fltVal val="0"/>
                                          </p:val>
                                        </p:tav>
                                      </p:tavLst>
                                    </p:anim>
                                    <p:animEffect transition="in" filter="fade">
                                      <p:cBhvr>
                                        <p:cTn id="145" dur="1000"/>
                                        <p:tgtEl>
                                          <p:spTgt spid="477"/>
                                        </p:tgtEl>
                                      </p:cBhvr>
                                    </p:animEffect>
                                  </p:childTnLst>
                                </p:cTn>
                              </p:par>
                            </p:childTnLst>
                          </p:cTn>
                        </p:par>
                      </p:childTnLst>
                    </p:cTn>
                  </p:par>
                  <p:par>
                    <p:cTn id="146" fill="hold">
                      <p:stCondLst>
                        <p:cond delay="indefinite"/>
                      </p:stCondLst>
                      <p:childTnLst>
                        <p:par>
                          <p:cTn id="147" fill="hold">
                            <p:stCondLst>
                              <p:cond delay="0"/>
                            </p:stCondLst>
                            <p:childTnLst>
                              <p:par>
                                <p:cTn id="148" presetID="26" presetClass="entr" presetSubtype="0" fill="hold" grpId="0" nodeType="clickEffect">
                                  <p:stCondLst>
                                    <p:cond delay="0"/>
                                  </p:stCondLst>
                                  <p:childTnLst>
                                    <p:set>
                                      <p:cBhvr>
                                        <p:cTn id="149" dur="1" fill="hold">
                                          <p:stCondLst>
                                            <p:cond delay="0"/>
                                          </p:stCondLst>
                                        </p:cTn>
                                        <p:tgtEl>
                                          <p:spTgt spid="169"/>
                                        </p:tgtEl>
                                        <p:attrNameLst>
                                          <p:attrName>style.visibility</p:attrName>
                                        </p:attrNameLst>
                                      </p:cBhvr>
                                      <p:to>
                                        <p:strVal val="visible"/>
                                      </p:to>
                                    </p:set>
                                    <p:animEffect transition="in" filter="wipe(down)">
                                      <p:cBhvr>
                                        <p:cTn id="150" dur="580">
                                          <p:stCondLst>
                                            <p:cond delay="0"/>
                                          </p:stCondLst>
                                        </p:cTn>
                                        <p:tgtEl>
                                          <p:spTgt spid="169"/>
                                        </p:tgtEl>
                                      </p:cBhvr>
                                    </p:animEffect>
                                    <p:anim calcmode="lin" valueType="num">
                                      <p:cBhvr>
                                        <p:cTn id="151" dur="1822" tmFilter="0,0; 0.14,0.36; 0.43,0.73; 0.71,0.91; 1.0,1.0">
                                          <p:stCondLst>
                                            <p:cond delay="0"/>
                                          </p:stCondLst>
                                        </p:cTn>
                                        <p:tgtEl>
                                          <p:spTgt spid="169"/>
                                        </p:tgtEl>
                                        <p:attrNameLst>
                                          <p:attrName>ppt_x</p:attrName>
                                        </p:attrNameLst>
                                      </p:cBhvr>
                                      <p:tavLst>
                                        <p:tav tm="0">
                                          <p:val>
                                            <p:strVal val="#ppt_x-0.25"/>
                                          </p:val>
                                        </p:tav>
                                        <p:tav tm="100000">
                                          <p:val>
                                            <p:strVal val="#ppt_x"/>
                                          </p:val>
                                        </p:tav>
                                      </p:tavLst>
                                    </p:anim>
                                    <p:anim calcmode="lin" valueType="num">
                                      <p:cBhvr>
                                        <p:cTn id="152" dur="664" tmFilter="0.0,0.0; 0.25,0.07; 0.50,0.2; 0.75,0.467; 1.0,1.0">
                                          <p:stCondLst>
                                            <p:cond delay="0"/>
                                          </p:stCondLst>
                                        </p:cTn>
                                        <p:tgtEl>
                                          <p:spTgt spid="169"/>
                                        </p:tgtEl>
                                        <p:attrNameLst>
                                          <p:attrName>ppt_y</p:attrName>
                                        </p:attrNameLst>
                                      </p:cBhvr>
                                      <p:tavLst>
                                        <p:tav tm="0" fmla="#ppt_y-sin(pi*$)/3">
                                          <p:val>
                                            <p:fltVal val="0.5"/>
                                          </p:val>
                                        </p:tav>
                                        <p:tav tm="100000">
                                          <p:val>
                                            <p:fltVal val="1"/>
                                          </p:val>
                                        </p:tav>
                                      </p:tavLst>
                                    </p:anim>
                                    <p:anim calcmode="lin" valueType="num">
                                      <p:cBhvr>
                                        <p:cTn id="153" dur="664" tmFilter="0, 0; 0.125,0.2665; 0.25,0.4; 0.375,0.465; 0.5,0.5;  0.625,0.535; 0.75,0.6; 0.875,0.7335; 1,1">
                                          <p:stCondLst>
                                            <p:cond delay="664"/>
                                          </p:stCondLst>
                                        </p:cTn>
                                        <p:tgtEl>
                                          <p:spTgt spid="169"/>
                                        </p:tgtEl>
                                        <p:attrNameLst>
                                          <p:attrName>ppt_y</p:attrName>
                                        </p:attrNameLst>
                                      </p:cBhvr>
                                      <p:tavLst>
                                        <p:tav tm="0" fmla="#ppt_y-sin(pi*$)/9">
                                          <p:val>
                                            <p:fltVal val="0"/>
                                          </p:val>
                                        </p:tav>
                                        <p:tav tm="100000">
                                          <p:val>
                                            <p:fltVal val="1"/>
                                          </p:val>
                                        </p:tav>
                                      </p:tavLst>
                                    </p:anim>
                                    <p:anim calcmode="lin" valueType="num">
                                      <p:cBhvr>
                                        <p:cTn id="154" dur="332" tmFilter="0, 0; 0.125,0.2665; 0.25,0.4; 0.375,0.465; 0.5,0.5;  0.625,0.535; 0.75,0.6; 0.875,0.7335; 1,1">
                                          <p:stCondLst>
                                            <p:cond delay="1324"/>
                                          </p:stCondLst>
                                        </p:cTn>
                                        <p:tgtEl>
                                          <p:spTgt spid="169"/>
                                        </p:tgtEl>
                                        <p:attrNameLst>
                                          <p:attrName>ppt_y</p:attrName>
                                        </p:attrNameLst>
                                      </p:cBhvr>
                                      <p:tavLst>
                                        <p:tav tm="0" fmla="#ppt_y-sin(pi*$)/27">
                                          <p:val>
                                            <p:fltVal val="0"/>
                                          </p:val>
                                        </p:tav>
                                        <p:tav tm="100000">
                                          <p:val>
                                            <p:fltVal val="1"/>
                                          </p:val>
                                        </p:tav>
                                      </p:tavLst>
                                    </p:anim>
                                    <p:anim calcmode="lin" valueType="num">
                                      <p:cBhvr>
                                        <p:cTn id="155" dur="164" tmFilter="0, 0; 0.125,0.2665; 0.25,0.4; 0.375,0.465; 0.5,0.5;  0.625,0.535; 0.75,0.6; 0.875,0.7335; 1,1">
                                          <p:stCondLst>
                                            <p:cond delay="1656"/>
                                          </p:stCondLst>
                                        </p:cTn>
                                        <p:tgtEl>
                                          <p:spTgt spid="169"/>
                                        </p:tgtEl>
                                        <p:attrNameLst>
                                          <p:attrName>ppt_y</p:attrName>
                                        </p:attrNameLst>
                                      </p:cBhvr>
                                      <p:tavLst>
                                        <p:tav tm="0" fmla="#ppt_y-sin(pi*$)/81">
                                          <p:val>
                                            <p:fltVal val="0"/>
                                          </p:val>
                                        </p:tav>
                                        <p:tav tm="100000">
                                          <p:val>
                                            <p:fltVal val="1"/>
                                          </p:val>
                                        </p:tav>
                                      </p:tavLst>
                                    </p:anim>
                                    <p:animScale>
                                      <p:cBhvr>
                                        <p:cTn id="156" dur="26">
                                          <p:stCondLst>
                                            <p:cond delay="650"/>
                                          </p:stCondLst>
                                        </p:cTn>
                                        <p:tgtEl>
                                          <p:spTgt spid="169"/>
                                        </p:tgtEl>
                                      </p:cBhvr>
                                      <p:to x="100000" y="60000"/>
                                    </p:animScale>
                                    <p:animScale>
                                      <p:cBhvr>
                                        <p:cTn id="157" dur="166" decel="50000">
                                          <p:stCondLst>
                                            <p:cond delay="676"/>
                                          </p:stCondLst>
                                        </p:cTn>
                                        <p:tgtEl>
                                          <p:spTgt spid="169"/>
                                        </p:tgtEl>
                                      </p:cBhvr>
                                      <p:to x="100000" y="100000"/>
                                    </p:animScale>
                                    <p:animScale>
                                      <p:cBhvr>
                                        <p:cTn id="158" dur="26">
                                          <p:stCondLst>
                                            <p:cond delay="1312"/>
                                          </p:stCondLst>
                                        </p:cTn>
                                        <p:tgtEl>
                                          <p:spTgt spid="169"/>
                                        </p:tgtEl>
                                      </p:cBhvr>
                                      <p:to x="100000" y="80000"/>
                                    </p:animScale>
                                    <p:animScale>
                                      <p:cBhvr>
                                        <p:cTn id="159" dur="166" decel="50000">
                                          <p:stCondLst>
                                            <p:cond delay="1338"/>
                                          </p:stCondLst>
                                        </p:cTn>
                                        <p:tgtEl>
                                          <p:spTgt spid="169"/>
                                        </p:tgtEl>
                                      </p:cBhvr>
                                      <p:to x="100000" y="100000"/>
                                    </p:animScale>
                                    <p:animScale>
                                      <p:cBhvr>
                                        <p:cTn id="160" dur="26">
                                          <p:stCondLst>
                                            <p:cond delay="1642"/>
                                          </p:stCondLst>
                                        </p:cTn>
                                        <p:tgtEl>
                                          <p:spTgt spid="169"/>
                                        </p:tgtEl>
                                      </p:cBhvr>
                                      <p:to x="100000" y="90000"/>
                                    </p:animScale>
                                    <p:animScale>
                                      <p:cBhvr>
                                        <p:cTn id="161" dur="166" decel="50000">
                                          <p:stCondLst>
                                            <p:cond delay="1668"/>
                                          </p:stCondLst>
                                        </p:cTn>
                                        <p:tgtEl>
                                          <p:spTgt spid="169"/>
                                        </p:tgtEl>
                                      </p:cBhvr>
                                      <p:to x="100000" y="100000"/>
                                    </p:animScale>
                                    <p:animScale>
                                      <p:cBhvr>
                                        <p:cTn id="162" dur="26">
                                          <p:stCondLst>
                                            <p:cond delay="1808"/>
                                          </p:stCondLst>
                                        </p:cTn>
                                        <p:tgtEl>
                                          <p:spTgt spid="169"/>
                                        </p:tgtEl>
                                      </p:cBhvr>
                                      <p:to x="100000" y="95000"/>
                                    </p:animScale>
                                    <p:animScale>
                                      <p:cBhvr>
                                        <p:cTn id="163" dur="166" decel="50000">
                                          <p:stCondLst>
                                            <p:cond delay="1834"/>
                                          </p:stCondLst>
                                        </p:cTn>
                                        <p:tgtEl>
                                          <p:spTgt spid="16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22" grpId="0" animBg="1"/>
      <p:bldP spid="424" grpId="0" animBg="1"/>
      <p:bldP spid="438" grpId="0" animBg="1"/>
      <p:bldP spid="477" grpId="0" animBg="1"/>
      <p:bldP spid="513" grpId="0" animBg="1"/>
      <p:bldP spid="514" grpId="0" animBg="1"/>
      <p:bldP spid="515" grpId="0" animBg="1"/>
      <p:bldP spid="516" grpId="0"/>
      <p:bldP spid="16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4404" y="95343"/>
            <a:ext cx="10675301" cy="481078"/>
          </a:xfrm>
        </p:spPr>
        <p:txBody>
          <a:bodyPr>
            <a:normAutofit fontScale="90000"/>
          </a:bodyPr>
          <a:lstStyle/>
          <a:p>
            <a:pPr>
              <a:tabLst>
                <a:tab pos="953967" algn="l"/>
              </a:tabLst>
            </a:pPr>
            <a:r>
              <a:rPr lang="en-US" sz="4000" dirty="0"/>
              <a:t>Containers Deep Dive: Architecture of a Host</a:t>
            </a:r>
          </a:p>
        </p:txBody>
      </p:sp>
      <p:grpSp>
        <p:nvGrpSpPr>
          <p:cNvPr id="184" name="Group 183"/>
          <p:cNvGrpSpPr/>
          <p:nvPr/>
        </p:nvGrpSpPr>
        <p:grpSpPr>
          <a:xfrm>
            <a:off x="4185462" y="2166772"/>
            <a:ext cx="955475" cy="502187"/>
            <a:chOff x="572111" y="3518840"/>
            <a:chExt cx="855790" cy="489315"/>
          </a:xfrm>
        </p:grpSpPr>
        <p:pic>
          <p:nvPicPr>
            <p:cNvPr id="195" name="Picture 194"/>
            <p:cNvPicPr>
              <a:picLocks noChangeAspect="1"/>
            </p:cNvPicPr>
            <p:nvPr/>
          </p:nvPicPr>
          <p:blipFill>
            <a:blip r:embed="rId3"/>
            <a:stretch>
              <a:fillRect/>
            </a:stretch>
          </p:blipFill>
          <p:spPr>
            <a:xfrm>
              <a:off x="572111" y="3518840"/>
              <a:ext cx="855790" cy="489315"/>
            </a:xfrm>
            <a:prstGeom prst="rect">
              <a:avLst/>
            </a:prstGeom>
          </p:spPr>
        </p:pic>
        <p:sp>
          <p:nvSpPr>
            <p:cNvPr id="196" name="TextBox 195"/>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185" name="Group 184"/>
          <p:cNvGrpSpPr/>
          <p:nvPr/>
        </p:nvGrpSpPr>
        <p:grpSpPr>
          <a:xfrm>
            <a:off x="5206429" y="2169157"/>
            <a:ext cx="955475" cy="502187"/>
            <a:chOff x="572111" y="3518840"/>
            <a:chExt cx="855790" cy="489315"/>
          </a:xfrm>
        </p:grpSpPr>
        <p:pic>
          <p:nvPicPr>
            <p:cNvPr id="193" name="Picture 192"/>
            <p:cNvPicPr>
              <a:picLocks noChangeAspect="1"/>
            </p:cNvPicPr>
            <p:nvPr/>
          </p:nvPicPr>
          <p:blipFill>
            <a:blip r:embed="rId3"/>
            <a:stretch>
              <a:fillRect/>
            </a:stretch>
          </p:blipFill>
          <p:spPr>
            <a:xfrm>
              <a:off x="572111" y="3518840"/>
              <a:ext cx="855790" cy="489315"/>
            </a:xfrm>
            <a:prstGeom prst="rect">
              <a:avLst/>
            </a:prstGeom>
          </p:spPr>
        </p:pic>
        <p:sp>
          <p:nvSpPr>
            <p:cNvPr id="194" name="TextBox 19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sp>
        <p:nvSpPr>
          <p:cNvPr id="4" name="Rectangle 3"/>
          <p:cNvSpPr/>
          <p:nvPr/>
        </p:nvSpPr>
        <p:spPr>
          <a:xfrm>
            <a:off x="666608" y="2749854"/>
            <a:ext cx="2241341"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Engine Config</a:t>
            </a:r>
          </a:p>
        </p:txBody>
      </p:sp>
      <p:sp>
        <p:nvSpPr>
          <p:cNvPr id="197" name="Rectangle 196"/>
          <p:cNvSpPr/>
          <p:nvPr/>
        </p:nvSpPr>
        <p:spPr>
          <a:xfrm>
            <a:off x="666607"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Sites</a:t>
            </a:r>
          </a:p>
        </p:txBody>
      </p:sp>
      <p:sp>
        <p:nvSpPr>
          <p:cNvPr id="198" name="Rectangle 197"/>
          <p:cNvSpPr/>
          <p:nvPr/>
        </p:nvSpPr>
        <p:spPr>
          <a:xfrm>
            <a:off x="2997638"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App</a:t>
            </a:r>
          </a:p>
        </p:txBody>
      </p:sp>
      <p:sp>
        <p:nvSpPr>
          <p:cNvPr id="199" name="Rectangle 198"/>
          <p:cNvSpPr/>
          <p:nvPr/>
        </p:nvSpPr>
        <p:spPr>
          <a:xfrm>
            <a:off x="666608" y="3317501"/>
            <a:ext cx="5486400" cy="48394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Engine Base (IIS installed)</a:t>
            </a:r>
          </a:p>
        </p:txBody>
      </p:sp>
      <p:sp>
        <p:nvSpPr>
          <p:cNvPr id="200" name="Rectangle 199"/>
          <p:cNvSpPr/>
          <p:nvPr/>
        </p:nvSpPr>
        <p:spPr>
          <a:xfrm>
            <a:off x="666608" y="3859339"/>
            <a:ext cx="5486400" cy="48394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OS Base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Nano)</a:t>
            </a:r>
          </a:p>
        </p:txBody>
      </p:sp>
      <p:sp>
        <p:nvSpPr>
          <p:cNvPr id="201" name="Rectangle 200"/>
          <p:cNvSpPr/>
          <p:nvPr/>
        </p:nvSpPr>
        <p:spPr bwMode="auto">
          <a:xfrm>
            <a:off x="666608" y="4444561"/>
            <a:ext cx="5486400" cy="359118"/>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prstClr val="black"/>
                </a:solidFill>
                <a:effectLst/>
                <a:uLnTx/>
                <a:uFillTx/>
                <a:latin typeface="Calibri" panose="020F0502020204030204"/>
                <a:ea typeface="+mn-ea"/>
                <a:cs typeface="+mn-cs"/>
              </a:rPr>
              <a:t>Container Engine (Windows, Linux, Docker)</a:t>
            </a:r>
          </a:p>
        </p:txBody>
      </p:sp>
      <p:sp>
        <p:nvSpPr>
          <p:cNvPr id="202" name="Rectangle 201"/>
          <p:cNvSpPr/>
          <p:nvPr/>
        </p:nvSpPr>
        <p:spPr bwMode="auto">
          <a:xfrm rot="16200000">
            <a:off x="-1680003" y="2555408"/>
            <a:ext cx="4149777" cy="301763"/>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prstClr val="black"/>
                </a:solidFill>
                <a:effectLst/>
                <a:uLnTx/>
                <a:uFillTx/>
                <a:latin typeface="Calibri" panose="020F0502020204030204"/>
                <a:ea typeface="+mn-ea"/>
                <a:cs typeface="+mn-cs"/>
              </a:rPr>
              <a:t>Container Orchestration</a:t>
            </a:r>
          </a:p>
        </p:txBody>
      </p:sp>
      <p:sp>
        <p:nvSpPr>
          <p:cNvPr id="203" name="Rectangle 202"/>
          <p:cNvSpPr/>
          <p:nvPr/>
        </p:nvSpPr>
        <p:spPr>
          <a:xfrm>
            <a:off x="1822514" y="218647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Site</a:t>
            </a:r>
          </a:p>
        </p:txBody>
      </p:sp>
      <p:grpSp>
        <p:nvGrpSpPr>
          <p:cNvPr id="206" name="Group 205"/>
          <p:cNvGrpSpPr/>
          <p:nvPr/>
        </p:nvGrpSpPr>
        <p:grpSpPr>
          <a:xfrm>
            <a:off x="690962" y="1641052"/>
            <a:ext cx="955475" cy="502187"/>
            <a:chOff x="572111" y="3518840"/>
            <a:chExt cx="855790" cy="489315"/>
          </a:xfrm>
        </p:grpSpPr>
        <p:pic>
          <p:nvPicPr>
            <p:cNvPr id="216" name="Picture 215"/>
            <p:cNvPicPr>
              <a:picLocks noChangeAspect="1"/>
            </p:cNvPicPr>
            <p:nvPr/>
          </p:nvPicPr>
          <p:blipFill>
            <a:blip r:embed="rId3"/>
            <a:stretch>
              <a:fillRect/>
            </a:stretch>
          </p:blipFill>
          <p:spPr>
            <a:xfrm>
              <a:off x="572111" y="3518840"/>
              <a:ext cx="855790" cy="489315"/>
            </a:xfrm>
            <a:prstGeom prst="rect">
              <a:avLst/>
            </a:prstGeom>
          </p:spPr>
        </p:pic>
        <p:sp>
          <p:nvSpPr>
            <p:cNvPr id="217" name="TextBox 21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App</a:t>
              </a:r>
            </a:p>
          </p:txBody>
        </p:sp>
      </p:grpSp>
      <p:grpSp>
        <p:nvGrpSpPr>
          <p:cNvPr id="207" name="Group 206"/>
          <p:cNvGrpSpPr/>
          <p:nvPr/>
        </p:nvGrpSpPr>
        <p:grpSpPr>
          <a:xfrm>
            <a:off x="1853415" y="1668926"/>
            <a:ext cx="955475" cy="502187"/>
            <a:chOff x="572111" y="3518840"/>
            <a:chExt cx="855790" cy="489315"/>
          </a:xfrm>
        </p:grpSpPr>
        <p:pic>
          <p:nvPicPr>
            <p:cNvPr id="214" name="Picture 213"/>
            <p:cNvPicPr>
              <a:picLocks noChangeAspect="1"/>
            </p:cNvPicPr>
            <p:nvPr/>
          </p:nvPicPr>
          <p:blipFill>
            <a:blip r:embed="rId3"/>
            <a:stretch>
              <a:fillRect/>
            </a:stretch>
          </p:blipFill>
          <p:spPr>
            <a:xfrm>
              <a:off x="572111" y="3518840"/>
              <a:ext cx="855790" cy="489315"/>
            </a:xfrm>
            <a:prstGeom prst="rect">
              <a:avLst/>
            </a:prstGeom>
          </p:spPr>
        </p:pic>
        <p:sp>
          <p:nvSpPr>
            <p:cNvPr id="215" name="TextBox 21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App</a:t>
              </a:r>
            </a:p>
          </p:txBody>
        </p:sp>
      </p:grpSp>
      <p:sp>
        <p:nvSpPr>
          <p:cNvPr id="218" name="Rectangle 217"/>
          <p:cNvSpPr/>
          <p:nvPr/>
        </p:nvSpPr>
        <p:spPr>
          <a:xfrm>
            <a:off x="4192987" y="2726849"/>
            <a:ext cx="1935192"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Engine Config</a:t>
            </a:r>
          </a:p>
        </p:txBody>
      </p:sp>
      <p:grpSp>
        <p:nvGrpSpPr>
          <p:cNvPr id="219" name="Group 218"/>
          <p:cNvGrpSpPr/>
          <p:nvPr/>
        </p:nvGrpSpPr>
        <p:grpSpPr>
          <a:xfrm>
            <a:off x="4198162" y="1639722"/>
            <a:ext cx="955475" cy="502187"/>
            <a:chOff x="572111" y="3518840"/>
            <a:chExt cx="855790" cy="489315"/>
          </a:xfrm>
        </p:grpSpPr>
        <p:pic>
          <p:nvPicPr>
            <p:cNvPr id="220" name="Picture 219"/>
            <p:cNvPicPr>
              <a:picLocks noChangeAspect="1"/>
            </p:cNvPicPr>
            <p:nvPr/>
          </p:nvPicPr>
          <p:blipFill>
            <a:blip r:embed="rId3"/>
            <a:stretch>
              <a:fillRect/>
            </a:stretch>
          </p:blipFill>
          <p:spPr>
            <a:xfrm>
              <a:off x="572111" y="3518840"/>
              <a:ext cx="855790" cy="489315"/>
            </a:xfrm>
            <a:prstGeom prst="rect">
              <a:avLst/>
            </a:prstGeom>
          </p:spPr>
        </p:pic>
        <p:sp>
          <p:nvSpPr>
            <p:cNvPr id="221" name="TextBox 22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2" name="Group 221"/>
          <p:cNvGrpSpPr/>
          <p:nvPr/>
        </p:nvGrpSpPr>
        <p:grpSpPr>
          <a:xfrm>
            <a:off x="5219129" y="1642107"/>
            <a:ext cx="955475" cy="502187"/>
            <a:chOff x="572111" y="3518840"/>
            <a:chExt cx="855790" cy="489315"/>
          </a:xfrm>
        </p:grpSpPr>
        <p:pic>
          <p:nvPicPr>
            <p:cNvPr id="223" name="Picture 222"/>
            <p:cNvPicPr>
              <a:picLocks noChangeAspect="1"/>
            </p:cNvPicPr>
            <p:nvPr/>
          </p:nvPicPr>
          <p:blipFill>
            <a:blip r:embed="rId3"/>
            <a:stretch>
              <a:fillRect/>
            </a:stretch>
          </p:blipFill>
          <p:spPr>
            <a:xfrm>
              <a:off x="572111" y="3518840"/>
              <a:ext cx="855790" cy="489315"/>
            </a:xfrm>
            <a:prstGeom prst="rect">
              <a:avLst/>
            </a:prstGeom>
          </p:spPr>
        </p:pic>
        <p:sp>
          <p:nvSpPr>
            <p:cNvPr id="224" name="TextBox 22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5" name="Group 224"/>
          <p:cNvGrpSpPr/>
          <p:nvPr/>
        </p:nvGrpSpPr>
        <p:grpSpPr>
          <a:xfrm>
            <a:off x="4198162" y="1119022"/>
            <a:ext cx="955475" cy="502187"/>
            <a:chOff x="572111" y="3518840"/>
            <a:chExt cx="855790" cy="489315"/>
          </a:xfrm>
        </p:grpSpPr>
        <p:pic>
          <p:nvPicPr>
            <p:cNvPr id="226" name="Picture 225"/>
            <p:cNvPicPr>
              <a:picLocks noChangeAspect="1"/>
            </p:cNvPicPr>
            <p:nvPr/>
          </p:nvPicPr>
          <p:blipFill>
            <a:blip r:embed="rId3"/>
            <a:stretch>
              <a:fillRect/>
            </a:stretch>
          </p:blipFill>
          <p:spPr>
            <a:xfrm>
              <a:off x="572111" y="3518840"/>
              <a:ext cx="855790" cy="489315"/>
            </a:xfrm>
            <a:prstGeom prst="rect">
              <a:avLst/>
            </a:prstGeom>
          </p:spPr>
        </p:pic>
        <p:sp>
          <p:nvSpPr>
            <p:cNvPr id="227" name="TextBox 22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8" name="Group 227"/>
          <p:cNvGrpSpPr/>
          <p:nvPr/>
        </p:nvGrpSpPr>
        <p:grpSpPr>
          <a:xfrm>
            <a:off x="5219129" y="1121407"/>
            <a:ext cx="955475" cy="502187"/>
            <a:chOff x="572111" y="3518840"/>
            <a:chExt cx="855790" cy="489315"/>
          </a:xfrm>
        </p:grpSpPr>
        <p:pic>
          <p:nvPicPr>
            <p:cNvPr id="229" name="Picture 228"/>
            <p:cNvPicPr>
              <a:picLocks noChangeAspect="1"/>
            </p:cNvPicPr>
            <p:nvPr/>
          </p:nvPicPr>
          <p:blipFill>
            <a:blip r:embed="rId3"/>
            <a:stretch>
              <a:fillRect/>
            </a:stretch>
          </p:blipFill>
          <p:spPr>
            <a:xfrm>
              <a:off x="572111" y="3518840"/>
              <a:ext cx="855790" cy="489315"/>
            </a:xfrm>
            <a:prstGeom prst="rect">
              <a:avLst/>
            </a:prstGeom>
          </p:spPr>
        </p:pic>
        <p:sp>
          <p:nvSpPr>
            <p:cNvPr id="230" name="TextBox 229"/>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1" name="Group 230"/>
          <p:cNvGrpSpPr/>
          <p:nvPr/>
        </p:nvGrpSpPr>
        <p:grpSpPr>
          <a:xfrm>
            <a:off x="4210862" y="598322"/>
            <a:ext cx="955475" cy="502187"/>
            <a:chOff x="572111" y="3518840"/>
            <a:chExt cx="855790" cy="489315"/>
          </a:xfrm>
        </p:grpSpPr>
        <p:pic>
          <p:nvPicPr>
            <p:cNvPr id="232" name="Picture 231"/>
            <p:cNvPicPr>
              <a:picLocks noChangeAspect="1"/>
            </p:cNvPicPr>
            <p:nvPr/>
          </p:nvPicPr>
          <p:blipFill>
            <a:blip r:embed="rId3"/>
            <a:stretch>
              <a:fillRect/>
            </a:stretch>
          </p:blipFill>
          <p:spPr>
            <a:xfrm>
              <a:off x="572111" y="3518840"/>
              <a:ext cx="855790" cy="489315"/>
            </a:xfrm>
            <a:prstGeom prst="rect">
              <a:avLst/>
            </a:prstGeom>
          </p:spPr>
        </p:pic>
        <p:sp>
          <p:nvSpPr>
            <p:cNvPr id="233" name="TextBox 23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4" name="Group 233"/>
          <p:cNvGrpSpPr/>
          <p:nvPr/>
        </p:nvGrpSpPr>
        <p:grpSpPr>
          <a:xfrm>
            <a:off x="5231829" y="600707"/>
            <a:ext cx="955475" cy="502187"/>
            <a:chOff x="572111" y="3518840"/>
            <a:chExt cx="855790" cy="489315"/>
          </a:xfrm>
        </p:grpSpPr>
        <p:pic>
          <p:nvPicPr>
            <p:cNvPr id="235" name="Picture 234"/>
            <p:cNvPicPr>
              <a:picLocks noChangeAspect="1"/>
            </p:cNvPicPr>
            <p:nvPr/>
          </p:nvPicPr>
          <p:blipFill>
            <a:blip r:embed="rId3"/>
            <a:stretch>
              <a:fillRect/>
            </a:stretch>
          </p:blipFill>
          <p:spPr>
            <a:xfrm>
              <a:off x="572111" y="3518840"/>
              <a:ext cx="855790" cy="489315"/>
            </a:xfrm>
            <a:prstGeom prst="rect">
              <a:avLst/>
            </a:prstGeom>
          </p:spPr>
        </p:pic>
        <p:sp>
          <p:nvSpPr>
            <p:cNvPr id="237" name="TextBox 23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43" name="Group 242"/>
          <p:cNvGrpSpPr/>
          <p:nvPr/>
        </p:nvGrpSpPr>
        <p:grpSpPr>
          <a:xfrm>
            <a:off x="3085315" y="1662576"/>
            <a:ext cx="955475" cy="502187"/>
            <a:chOff x="572111" y="3518840"/>
            <a:chExt cx="855790" cy="489315"/>
          </a:xfrm>
        </p:grpSpPr>
        <p:pic>
          <p:nvPicPr>
            <p:cNvPr id="248" name="Picture 247"/>
            <p:cNvPicPr>
              <a:picLocks noChangeAspect="1"/>
            </p:cNvPicPr>
            <p:nvPr/>
          </p:nvPicPr>
          <p:blipFill>
            <a:blip r:embed="rId3"/>
            <a:stretch>
              <a:fillRect/>
            </a:stretch>
          </p:blipFill>
          <p:spPr>
            <a:xfrm>
              <a:off x="572111" y="3518840"/>
              <a:ext cx="855790" cy="489315"/>
            </a:xfrm>
            <a:prstGeom prst="rect">
              <a:avLst/>
            </a:prstGeom>
          </p:spPr>
        </p:pic>
        <p:sp>
          <p:nvSpPr>
            <p:cNvPr id="249" name="TextBox 248"/>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App</a:t>
              </a:r>
            </a:p>
          </p:txBody>
        </p:sp>
      </p:grpSp>
      <p:grpSp>
        <p:nvGrpSpPr>
          <p:cNvPr id="250" name="Group 249"/>
          <p:cNvGrpSpPr/>
          <p:nvPr/>
        </p:nvGrpSpPr>
        <p:grpSpPr>
          <a:xfrm>
            <a:off x="684612" y="1114002"/>
            <a:ext cx="955475" cy="502187"/>
            <a:chOff x="572111" y="3518840"/>
            <a:chExt cx="855790" cy="489315"/>
          </a:xfrm>
        </p:grpSpPr>
        <p:pic>
          <p:nvPicPr>
            <p:cNvPr id="251" name="Picture 250"/>
            <p:cNvPicPr>
              <a:picLocks noChangeAspect="1"/>
            </p:cNvPicPr>
            <p:nvPr/>
          </p:nvPicPr>
          <p:blipFill>
            <a:blip r:embed="rId3"/>
            <a:stretch>
              <a:fillRect/>
            </a:stretch>
          </p:blipFill>
          <p:spPr>
            <a:xfrm>
              <a:off x="572111" y="3518840"/>
              <a:ext cx="855790" cy="489315"/>
            </a:xfrm>
            <a:prstGeom prst="rect">
              <a:avLst/>
            </a:prstGeom>
          </p:spPr>
        </p:pic>
        <p:sp>
          <p:nvSpPr>
            <p:cNvPr id="252" name="TextBox 251"/>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App</a:t>
              </a:r>
            </a:p>
          </p:txBody>
        </p:sp>
      </p:grpSp>
      <p:grpSp>
        <p:nvGrpSpPr>
          <p:cNvPr id="253" name="Group 252"/>
          <p:cNvGrpSpPr/>
          <p:nvPr/>
        </p:nvGrpSpPr>
        <p:grpSpPr>
          <a:xfrm>
            <a:off x="1847065" y="1141876"/>
            <a:ext cx="955475" cy="502187"/>
            <a:chOff x="572111" y="3518840"/>
            <a:chExt cx="855790" cy="489315"/>
          </a:xfrm>
        </p:grpSpPr>
        <p:pic>
          <p:nvPicPr>
            <p:cNvPr id="254" name="Picture 253"/>
            <p:cNvPicPr>
              <a:picLocks noChangeAspect="1"/>
            </p:cNvPicPr>
            <p:nvPr/>
          </p:nvPicPr>
          <p:blipFill>
            <a:blip r:embed="rId3"/>
            <a:stretch>
              <a:fillRect/>
            </a:stretch>
          </p:blipFill>
          <p:spPr>
            <a:xfrm>
              <a:off x="572111" y="3518840"/>
              <a:ext cx="855790" cy="489315"/>
            </a:xfrm>
            <a:prstGeom prst="rect">
              <a:avLst/>
            </a:prstGeom>
          </p:spPr>
        </p:pic>
        <p:sp>
          <p:nvSpPr>
            <p:cNvPr id="255" name="TextBox 25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App</a:t>
              </a:r>
            </a:p>
          </p:txBody>
        </p:sp>
      </p:grpSp>
      <p:grpSp>
        <p:nvGrpSpPr>
          <p:cNvPr id="256" name="Group 255"/>
          <p:cNvGrpSpPr/>
          <p:nvPr/>
        </p:nvGrpSpPr>
        <p:grpSpPr>
          <a:xfrm>
            <a:off x="3078965" y="1135526"/>
            <a:ext cx="955475" cy="502187"/>
            <a:chOff x="572111" y="3518840"/>
            <a:chExt cx="855790" cy="489315"/>
          </a:xfrm>
        </p:grpSpPr>
        <p:pic>
          <p:nvPicPr>
            <p:cNvPr id="257" name="Picture 256"/>
            <p:cNvPicPr>
              <a:picLocks noChangeAspect="1"/>
            </p:cNvPicPr>
            <p:nvPr/>
          </p:nvPicPr>
          <p:blipFill>
            <a:blip r:embed="rId3"/>
            <a:stretch>
              <a:fillRect/>
            </a:stretch>
          </p:blipFill>
          <p:spPr>
            <a:xfrm>
              <a:off x="572111" y="3518840"/>
              <a:ext cx="855790" cy="489315"/>
            </a:xfrm>
            <a:prstGeom prst="rect">
              <a:avLst/>
            </a:prstGeom>
          </p:spPr>
        </p:pic>
        <p:sp>
          <p:nvSpPr>
            <p:cNvPr id="258" name="TextBox 257"/>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App</a:t>
              </a:r>
            </a:p>
          </p:txBody>
        </p:sp>
      </p:grpSp>
      <p:grpSp>
        <p:nvGrpSpPr>
          <p:cNvPr id="259" name="Group 258"/>
          <p:cNvGrpSpPr/>
          <p:nvPr/>
        </p:nvGrpSpPr>
        <p:grpSpPr>
          <a:xfrm>
            <a:off x="703662" y="631402"/>
            <a:ext cx="955475" cy="502187"/>
            <a:chOff x="572111" y="3518840"/>
            <a:chExt cx="855790" cy="489315"/>
          </a:xfrm>
        </p:grpSpPr>
        <p:pic>
          <p:nvPicPr>
            <p:cNvPr id="260" name="Picture 259"/>
            <p:cNvPicPr>
              <a:picLocks noChangeAspect="1"/>
            </p:cNvPicPr>
            <p:nvPr/>
          </p:nvPicPr>
          <p:blipFill>
            <a:blip r:embed="rId3"/>
            <a:stretch>
              <a:fillRect/>
            </a:stretch>
          </p:blipFill>
          <p:spPr>
            <a:xfrm>
              <a:off x="572111" y="3518840"/>
              <a:ext cx="855790" cy="489315"/>
            </a:xfrm>
            <a:prstGeom prst="rect">
              <a:avLst/>
            </a:prstGeom>
          </p:spPr>
        </p:pic>
        <p:sp>
          <p:nvSpPr>
            <p:cNvPr id="261" name="TextBox 26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App</a:t>
              </a:r>
            </a:p>
          </p:txBody>
        </p:sp>
      </p:grpSp>
      <p:grpSp>
        <p:nvGrpSpPr>
          <p:cNvPr id="262" name="Group 261"/>
          <p:cNvGrpSpPr/>
          <p:nvPr/>
        </p:nvGrpSpPr>
        <p:grpSpPr>
          <a:xfrm>
            <a:off x="1866115" y="659276"/>
            <a:ext cx="955475" cy="502187"/>
            <a:chOff x="572111" y="3518840"/>
            <a:chExt cx="855790" cy="489315"/>
          </a:xfrm>
        </p:grpSpPr>
        <p:pic>
          <p:nvPicPr>
            <p:cNvPr id="263" name="Picture 262"/>
            <p:cNvPicPr>
              <a:picLocks noChangeAspect="1"/>
            </p:cNvPicPr>
            <p:nvPr/>
          </p:nvPicPr>
          <p:blipFill>
            <a:blip r:embed="rId3"/>
            <a:stretch>
              <a:fillRect/>
            </a:stretch>
          </p:blipFill>
          <p:spPr>
            <a:xfrm>
              <a:off x="572111" y="3518840"/>
              <a:ext cx="855790" cy="489315"/>
            </a:xfrm>
            <a:prstGeom prst="rect">
              <a:avLst/>
            </a:prstGeom>
          </p:spPr>
        </p:pic>
        <p:sp>
          <p:nvSpPr>
            <p:cNvPr id="264" name="TextBox 26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App</a:t>
              </a:r>
            </a:p>
          </p:txBody>
        </p:sp>
      </p:grpSp>
      <p:grpSp>
        <p:nvGrpSpPr>
          <p:cNvPr id="265" name="Group 264"/>
          <p:cNvGrpSpPr/>
          <p:nvPr/>
        </p:nvGrpSpPr>
        <p:grpSpPr>
          <a:xfrm>
            <a:off x="3098015" y="652926"/>
            <a:ext cx="955475" cy="502187"/>
            <a:chOff x="572111" y="3518840"/>
            <a:chExt cx="855790" cy="489315"/>
          </a:xfrm>
        </p:grpSpPr>
        <p:pic>
          <p:nvPicPr>
            <p:cNvPr id="266" name="Picture 265"/>
            <p:cNvPicPr>
              <a:picLocks noChangeAspect="1"/>
            </p:cNvPicPr>
            <p:nvPr/>
          </p:nvPicPr>
          <p:blipFill>
            <a:blip r:embed="rId3"/>
            <a:stretch>
              <a:fillRect/>
            </a:stretch>
          </p:blipFill>
          <p:spPr>
            <a:xfrm>
              <a:off x="572111" y="3518840"/>
              <a:ext cx="855790" cy="489315"/>
            </a:xfrm>
            <a:prstGeom prst="rect">
              <a:avLst/>
            </a:prstGeom>
          </p:spPr>
        </p:pic>
        <p:sp>
          <p:nvSpPr>
            <p:cNvPr id="267" name="TextBox 26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App</a:t>
              </a:r>
            </a:p>
          </p:txBody>
        </p:sp>
      </p:grpSp>
      <p:sp>
        <p:nvSpPr>
          <p:cNvPr id="268" name="Rectangle 267"/>
          <p:cNvSpPr/>
          <p:nvPr/>
        </p:nvSpPr>
        <p:spPr bwMode="auto">
          <a:xfrm>
            <a:off x="234290" y="4862718"/>
            <a:ext cx="5891581" cy="56366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prstClr val="black"/>
                </a:solidFill>
                <a:effectLst/>
                <a:uLnTx/>
                <a:uFillTx/>
                <a:latin typeface="Calibri" panose="020F0502020204030204"/>
                <a:ea typeface="+mn-ea"/>
                <a:cs typeface="+mn-cs"/>
              </a:rPr>
              <a:t>Operating </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prstClr val="black"/>
                </a:solidFill>
                <a:effectLst/>
                <a:uLnTx/>
                <a:uFillTx/>
                <a:latin typeface="Calibri" panose="020F0502020204030204"/>
                <a:ea typeface="+mn-ea"/>
                <a:cs typeface="+mn-cs"/>
              </a:rPr>
              <a:t>System</a:t>
            </a:r>
          </a:p>
        </p:txBody>
      </p:sp>
      <p:grpSp>
        <p:nvGrpSpPr>
          <p:cNvPr id="269" name="Group 268"/>
          <p:cNvGrpSpPr/>
          <p:nvPr/>
        </p:nvGrpSpPr>
        <p:grpSpPr>
          <a:xfrm>
            <a:off x="4871799" y="4856335"/>
            <a:ext cx="1058745" cy="551216"/>
            <a:chOff x="5624585" y="4372841"/>
            <a:chExt cx="1415904" cy="145416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1" name="Picture 27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2" name="Picture 27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3" name="Picture 27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74" name="Rectangle 273"/>
          <p:cNvSpPr/>
          <p:nvPr/>
        </p:nvSpPr>
        <p:spPr bwMode="auto">
          <a:xfrm>
            <a:off x="234290" y="5475562"/>
            <a:ext cx="5891581"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prstClr val="black"/>
                </a:solidFill>
                <a:effectLst/>
                <a:uLnTx/>
                <a:uFillTx/>
                <a:latin typeface="Calibri" panose="020F0502020204030204"/>
                <a:ea typeface="+mn-ea"/>
                <a:cs typeface="+mn-cs"/>
              </a:rPr>
              <a:t>Hardware Virtualization</a:t>
            </a:r>
          </a:p>
        </p:txBody>
      </p:sp>
      <p:pic>
        <p:nvPicPr>
          <p:cNvPr id="275" name="Picture 2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290" y="5715081"/>
            <a:ext cx="5891581" cy="982373"/>
          </a:xfrm>
          <a:prstGeom prst="rect">
            <a:avLst/>
          </a:prstGeom>
          <a:solidFill>
            <a:schemeClr val="tx1"/>
          </a:solidFill>
        </p:spPr>
      </p:pic>
      <p:sp>
        <p:nvSpPr>
          <p:cNvPr id="276" name="Rectangle 275"/>
          <p:cNvSpPr/>
          <p:nvPr/>
        </p:nvSpPr>
        <p:spPr>
          <a:xfrm>
            <a:off x="3057829" y="2742234"/>
            <a:ext cx="978677"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IIS Config</a:t>
            </a:r>
          </a:p>
        </p:txBody>
      </p:sp>
      <p:graphicFrame>
        <p:nvGraphicFramePr>
          <p:cNvPr id="13" name="Diagram 12"/>
          <p:cNvGraphicFramePr/>
          <p:nvPr>
            <p:extLst/>
          </p:nvPr>
        </p:nvGraphicFramePr>
        <p:xfrm>
          <a:off x="6264715" y="1453222"/>
          <a:ext cx="5927285" cy="48798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3539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ppt_x"/>
                                          </p:val>
                                        </p:tav>
                                        <p:tav tm="100000">
                                          <p:val>
                                            <p:strVal val="#ppt_x"/>
                                          </p:val>
                                        </p:tav>
                                      </p:tavLst>
                                    </p:anim>
                                    <p:anim calcmode="lin" valueType="num">
                                      <p:cBhvr additive="base">
                                        <p:cTn id="8" dur="500" fill="hold"/>
                                        <p:tgtEl>
                                          <p:spTgt spid="27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4"/>
                                        </p:tgtEl>
                                        <p:attrNameLst>
                                          <p:attrName>style.visibility</p:attrName>
                                        </p:attrNameLst>
                                      </p:cBhvr>
                                      <p:to>
                                        <p:strVal val="visible"/>
                                      </p:to>
                                    </p:set>
                                    <p:anim calcmode="lin" valueType="num">
                                      <p:cBhvr additive="base">
                                        <p:cTn id="11" dur="500" fill="hold"/>
                                        <p:tgtEl>
                                          <p:spTgt spid="274"/>
                                        </p:tgtEl>
                                        <p:attrNameLst>
                                          <p:attrName>ppt_x</p:attrName>
                                        </p:attrNameLst>
                                      </p:cBhvr>
                                      <p:tavLst>
                                        <p:tav tm="0">
                                          <p:val>
                                            <p:strVal val="#ppt_x"/>
                                          </p:val>
                                        </p:tav>
                                        <p:tav tm="100000">
                                          <p:val>
                                            <p:strVal val="#ppt_x"/>
                                          </p:val>
                                        </p:tav>
                                      </p:tavLst>
                                    </p:anim>
                                    <p:anim calcmode="lin" valueType="num">
                                      <p:cBhvr additive="base">
                                        <p:cTn id="12" dur="500" fill="hold"/>
                                        <p:tgtEl>
                                          <p:spTgt spid="27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8"/>
                                        </p:tgtEl>
                                        <p:attrNameLst>
                                          <p:attrName>style.visibility</p:attrName>
                                        </p:attrNameLst>
                                      </p:cBhvr>
                                      <p:to>
                                        <p:strVal val="visible"/>
                                      </p:to>
                                    </p:set>
                                    <p:anim calcmode="lin" valueType="num">
                                      <p:cBhvr additive="base">
                                        <p:cTn id="15" dur="500" fill="hold"/>
                                        <p:tgtEl>
                                          <p:spTgt spid="268"/>
                                        </p:tgtEl>
                                        <p:attrNameLst>
                                          <p:attrName>ppt_x</p:attrName>
                                        </p:attrNameLst>
                                      </p:cBhvr>
                                      <p:tavLst>
                                        <p:tav tm="0">
                                          <p:val>
                                            <p:strVal val="#ppt_x"/>
                                          </p:val>
                                        </p:tav>
                                        <p:tav tm="100000">
                                          <p:val>
                                            <p:strVal val="#ppt_x"/>
                                          </p:val>
                                        </p:tav>
                                      </p:tavLst>
                                    </p:anim>
                                    <p:anim calcmode="lin" valueType="num">
                                      <p:cBhvr additive="base">
                                        <p:cTn id="16" dur="500" fill="hold"/>
                                        <p:tgtEl>
                                          <p:spTgt spid="26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1"/>
                                        </p:tgtEl>
                                        <p:attrNameLst>
                                          <p:attrName>style.visibility</p:attrName>
                                        </p:attrNameLst>
                                      </p:cBhvr>
                                      <p:to>
                                        <p:strVal val="visible"/>
                                      </p:to>
                                    </p:set>
                                    <p:anim calcmode="lin" valueType="num">
                                      <p:cBhvr additive="base">
                                        <p:cTn id="19" dur="500" fill="hold"/>
                                        <p:tgtEl>
                                          <p:spTgt spid="201"/>
                                        </p:tgtEl>
                                        <p:attrNameLst>
                                          <p:attrName>ppt_x</p:attrName>
                                        </p:attrNameLst>
                                      </p:cBhvr>
                                      <p:tavLst>
                                        <p:tav tm="0">
                                          <p:val>
                                            <p:strVal val="#ppt_x"/>
                                          </p:val>
                                        </p:tav>
                                        <p:tav tm="100000">
                                          <p:val>
                                            <p:strVal val="#ppt_x"/>
                                          </p:val>
                                        </p:tav>
                                      </p:tavLst>
                                    </p:anim>
                                    <p:anim calcmode="lin" valueType="num">
                                      <p:cBhvr additive="base">
                                        <p:cTn id="20" dur="500" fill="hold"/>
                                        <p:tgtEl>
                                          <p:spTgt spid="20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9"/>
                                        </p:tgtEl>
                                        <p:attrNameLst>
                                          <p:attrName>style.visibility</p:attrName>
                                        </p:attrNameLst>
                                      </p:cBhvr>
                                      <p:to>
                                        <p:strVal val="visible"/>
                                      </p:to>
                                    </p:set>
                                    <p:anim calcmode="lin" valueType="num">
                                      <p:cBhvr additive="base">
                                        <p:cTn id="23" dur="500" fill="hold"/>
                                        <p:tgtEl>
                                          <p:spTgt spid="269"/>
                                        </p:tgtEl>
                                        <p:attrNameLst>
                                          <p:attrName>ppt_x</p:attrName>
                                        </p:attrNameLst>
                                      </p:cBhvr>
                                      <p:tavLst>
                                        <p:tav tm="0">
                                          <p:val>
                                            <p:strVal val="#ppt_x"/>
                                          </p:val>
                                        </p:tav>
                                        <p:tav tm="100000">
                                          <p:val>
                                            <p:strVal val="#ppt_x"/>
                                          </p:val>
                                        </p:tav>
                                      </p:tavLst>
                                    </p:anim>
                                    <p:anim calcmode="lin" valueType="num">
                                      <p:cBhvr additive="base">
                                        <p:cTn id="24" dur="500" fill="hold"/>
                                        <p:tgtEl>
                                          <p:spTgt spid="26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2"/>
                                        </p:tgtEl>
                                        <p:attrNameLst>
                                          <p:attrName>style.visibility</p:attrName>
                                        </p:attrNameLst>
                                      </p:cBhvr>
                                      <p:to>
                                        <p:strVal val="visible"/>
                                      </p:to>
                                    </p:set>
                                    <p:anim calcmode="lin" valueType="num">
                                      <p:cBhvr additive="base">
                                        <p:cTn id="29" dur="500" fill="hold"/>
                                        <p:tgtEl>
                                          <p:spTgt spid="202"/>
                                        </p:tgtEl>
                                        <p:attrNameLst>
                                          <p:attrName>ppt_x</p:attrName>
                                        </p:attrNameLst>
                                      </p:cBhvr>
                                      <p:tavLst>
                                        <p:tav tm="0">
                                          <p:val>
                                            <p:strVal val="#ppt_x"/>
                                          </p:val>
                                        </p:tav>
                                        <p:tav tm="100000">
                                          <p:val>
                                            <p:strVal val="#ppt_x"/>
                                          </p:val>
                                        </p:tav>
                                      </p:tavLst>
                                    </p:anim>
                                    <p:anim calcmode="lin" valueType="num">
                                      <p:cBhvr additive="base">
                                        <p:cTn id="30"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00"/>
                                        </p:tgtEl>
                                        <p:attrNameLst>
                                          <p:attrName>style.visibility</p:attrName>
                                        </p:attrNameLst>
                                      </p:cBhvr>
                                      <p:to>
                                        <p:strVal val="visible"/>
                                      </p:to>
                                    </p:set>
                                    <p:animEffect transition="in" filter="fade">
                                      <p:cBhvr>
                                        <p:cTn id="35" dur="1000"/>
                                        <p:tgtEl>
                                          <p:spTgt spid="200"/>
                                        </p:tgtEl>
                                      </p:cBhvr>
                                    </p:animEffect>
                                    <p:anim calcmode="lin" valueType="num">
                                      <p:cBhvr>
                                        <p:cTn id="36" dur="1000" fill="hold"/>
                                        <p:tgtEl>
                                          <p:spTgt spid="200"/>
                                        </p:tgtEl>
                                        <p:attrNameLst>
                                          <p:attrName>ppt_x</p:attrName>
                                        </p:attrNameLst>
                                      </p:cBhvr>
                                      <p:tavLst>
                                        <p:tav tm="0">
                                          <p:val>
                                            <p:strVal val="#ppt_x"/>
                                          </p:val>
                                        </p:tav>
                                        <p:tav tm="100000">
                                          <p:val>
                                            <p:strVal val="#ppt_x"/>
                                          </p:val>
                                        </p:tav>
                                      </p:tavLst>
                                    </p:anim>
                                    <p:anim calcmode="lin" valueType="num">
                                      <p:cBhvr>
                                        <p:cTn id="37" dur="1000" fill="hold"/>
                                        <p:tgtEl>
                                          <p:spTgt spid="20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9"/>
                                        </p:tgtEl>
                                        <p:attrNameLst>
                                          <p:attrName>style.visibility</p:attrName>
                                        </p:attrNameLst>
                                      </p:cBhvr>
                                      <p:to>
                                        <p:strVal val="visible"/>
                                      </p:to>
                                    </p:set>
                                    <p:anim calcmode="lin" valueType="num">
                                      <p:cBhvr>
                                        <p:cTn id="42" dur="500" fill="hold"/>
                                        <p:tgtEl>
                                          <p:spTgt spid="199"/>
                                        </p:tgtEl>
                                        <p:attrNameLst>
                                          <p:attrName>ppt_w</p:attrName>
                                        </p:attrNameLst>
                                      </p:cBhvr>
                                      <p:tavLst>
                                        <p:tav tm="0">
                                          <p:val>
                                            <p:fltVal val="0"/>
                                          </p:val>
                                        </p:tav>
                                        <p:tav tm="100000">
                                          <p:val>
                                            <p:strVal val="#ppt_w"/>
                                          </p:val>
                                        </p:tav>
                                      </p:tavLst>
                                    </p:anim>
                                    <p:anim calcmode="lin" valueType="num">
                                      <p:cBhvr>
                                        <p:cTn id="43" dur="500" fill="hold"/>
                                        <p:tgtEl>
                                          <p:spTgt spid="199"/>
                                        </p:tgtEl>
                                        <p:attrNameLst>
                                          <p:attrName>ppt_h</p:attrName>
                                        </p:attrNameLst>
                                      </p:cBhvr>
                                      <p:tavLst>
                                        <p:tav tm="0">
                                          <p:val>
                                            <p:fltVal val="0"/>
                                          </p:val>
                                        </p:tav>
                                        <p:tav tm="100000">
                                          <p:val>
                                            <p:strVal val="#ppt_h"/>
                                          </p:val>
                                        </p:tav>
                                      </p:tavLst>
                                    </p:anim>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1000" fill="hold"/>
                                        <p:tgtEl>
                                          <p:spTgt spid="4"/>
                                        </p:tgtEl>
                                        <p:attrNameLst>
                                          <p:attrName>ppt_w</p:attrName>
                                        </p:attrNameLst>
                                      </p:cBhvr>
                                      <p:tavLst>
                                        <p:tav tm="0">
                                          <p:val>
                                            <p:fltVal val="0"/>
                                          </p:val>
                                        </p:tav>
                                        <p:tav tm="100000">
                                          <p:val>
                                            <p:strVal val="#ppt_w"/>
                                          </p:val>
                                        </p:tav>
                                      </p:tavLst>
                                    </p:anim>
                                    <p:anim calcmode="lin" valueType="num">
                                      <p:cBhvr>
                                        <p:cTn id="50" dur="1000" fill="hold"/>
                                        <p:tgtEl>
                                          <p:spTgt spid="4"/>
                                        </p:tgtEl>
                                        <p:attrNameLst>
                                          <p:attrName>ppt_h</p:attrName>
                                        </p:attrNameLst>
                                      </p:cBhvr>
                                      <p:tavLst>
                                        <p:tav tm="0">
                                          <p:val>
                                            <p:fltVal val="0"/>
                                          </p:val>
                                        </p:tav>
                                        <p:tav tm="100000">
                                          <p:val>
                                            <p:strVal val="#ppt_h"/>
                                          </p:val>
                                        </p:tav>
                                      </p:tavLst>
                                    </p:anim>
                                    <p:anim calcmode="lin" valueType="num">
                                      <p:cBhvr>
                                        <p:cTn id="51" dur="1000" fill="hold"/>
                                        <p:tgtEl>
                                          <p:spTgt spid="4"/>
                                        </p:tgtEl>
                                        <p:attrNameLst>
                                          <p:attrName>style.rotation</p:attrName>
                                        </p:attrNameLst>
                                      </p:cBhvr>
                                      <p:tavLst>
                                        <p:tav tm="0">
                                          <p:val>
                                            <p:fltVal val="90"/>
                                          </p:val>
                                        </p:tav>
                                        <p:tav tm="100000">
                                          <p:val>
                                            <p:fltVal val="0"/>
                                          </p:val>
                                        </p:tav>
                                      </p:tavLst>
                                    </p:anim>
                                    <p:animEffect transition="in" filter="fade">
                                      <p:cBhvr>
                                        <p:cTn id="52" dur="10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heel(1)">
                                      <p:cBhvr>
                                        <p:cTn id="57" dur="20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31" presetClass="entr" presetSubtype="0" fill="hold" grpId="0" nodeType="clickEffect">
                                  <p:stCondLst>
                                    <p:cond delay="0"/>
                                  </p:stCondLst>
                                  <p:childTnLst>
                                    <p:set>
                                      <p:cBhvr>
                                        <p:cTn id="61" dur="1" fill="hold">
                                          <p:stCondLst>
                                            <p:cond delay="0"/>
                                          </p:stCondLst>
                                        </p:cTn>
                                        <p:tgtEl>
                                          <p:spTgt spid="197"/>
                                        </p:tgtEl>
                                        <p:attrNameLst>
                                          <p:attrName>style.visibility</p:attrName>
                                        </p:attrNameLst>
                                      </p:cBhvr>
                                      <p:to>
                                        <p:strVal val="visible"/>
                                      </p:to>
                                    </p:set>
                                    <p:anim calcmode="lin" valueType="num">
                                      <p:cBhvr>
                                        <p:cTn id="62" dur="1000" fill="hold"/>
                                        <p:tgtEl>
                                          <p:spTgt spid="197"/>
                                        </p:tgtEl>
                                        <p:attrNameLst>
                                          <p:attrName>ppt_w</p:attrName>
                                        </p:attrNameLst>
                                      </p:cBhvr>
                                      <p:tavLst>
                                        <p:tav tm="0">
                                          <p:val>
                                            <p:fltVal val="0"/>
                                          </p:val>
                                        </p:tav>
                                        <p:tav tm="100000">
                                          <p:val>
                                            <p:strVal val="#ppt_w"/>
                                          </p:val>
                                        </p:tav>
                                      </p:tavLst>
                                    </p:anim>
                                    <p:anim calcmode="lin" valueType="num">
                                      <p:cBhvr>
                                        <p:cTn id="63" dur="1000" fill="hold"/>
                                        <p:tgtEl>
                                          <p:spTgt spid="197"/>
                                        </p:tgtEl>
                                        <p:attrNameLst>
                                          <p:attrName>ppt_h</p:attrName>
                                        </p:attrNameLst>
                                      </p:cBhvr>
                                      <p:tavLst>
                                        <p:tav tm="0">
                                          <p:val>
                                            <p:fltVal val="0"/>
                                          </p:val>
                                        </p:tav>
                                        <p:tav tm="100000">
                                          <p:val>
                                            <p:strVal val="#ppt_h"/>
                                          </p:val>
                                        </p:tav>
                                      </p:tavLst>
                                    </p:anim>
                                    <p:anim calcmode="lin" valueType="num">
                                      <p:cBhvr>
                                        <p:cTn id="64" dur="1000" fill="hold"/>
                                        <p:tgtEl>
                                          <p:spTgt spid="197"/>
                                        </p:tgtEl>
                                        <p:attrNameLst>
                                          <p:attrName>style.rotation</p:attrName>
                                        </p:attrNameLst>
                                      </p:cBhvr>
                                      <p:tavLst>
                                        <p:tav tm="0">
                                          <p:val>
                                            <p:fltVal val="90"/>
                                          </p:val>
                                        </p:tav>
                                        <p:tav tm="100000">
                                          <p:val>
                                            <p:fltVal val="0"/>
                                          </p:val>
                                        </p:tav>
                                      </p:tavLst>
                                    </p:anim>
                                    <p:animEffect transition="in" filter="fade">
                                      <p:cBhvr>
                                        <p:cTn id="65" dur="1000"/>
                                        <p:tgtEl>
                                          <p:spTgt spid="197"/>
                                        </p:tgtEl>
                                      </p:cBhvr>
                                    </p:animEffect>
                                  </p:childTnLst>
                                </p:cTn>
                              </p:par>
                            </p:childTnLst>
                          </p:cTn>
                        </p:par>
                      </p:childTnLst>
                    </p:cTn>
                  </p:par>
                  <p:par>
                    <p:cTn id="66" fill="hold">
                      <p:stCondLst>
                        <p:cond delay="indefinite"/>
                      </p:stCondLst>
                      <p:childTnLst>
                        <p:par>
                          <p:cTn id="67" fill="hold">
                            <p:stCondLst>
                              <p:cond delay="0"/>
                            </p:stCondLst>
                            <p:childTnLst>
                              <p:par>
                                <p:cTn id="68" presetID="31" presetClass="entr" presetSubtype="0" fill="hold" grpId="0" nodeType="clickEffect">
                                  <p:stCondLst>
                                    <p:cond delay="0"/>
                                  </p:stCondLst>
                                  <p:childTnLst>
                                    <p:set>
                                      <p:cBhvr>
                                        <p:cTn id="69" dur="1" fill="hold">
                                          <p:stCondLst>
                                            <p:cond delay="0"/>
                                          </p:stCondLst>
                                        </p:cTn>
                                        <p:tgtEl>
                                          <p:spTgt spid="203"/>
                                        </p:tgtEl>
                                        <p:attrNameLst>
                                          <p:attrName>style.visibility</p:attrName>
                                        </p:attrNameLst>
                                      </p:cBhvr>
                                      <p:to>
                                        <p:strVal val="visible"/>
                                      </p:to>
                                    </p:set>
                                    <p:anim calcmode="lin" valueType="num">
                                      <p:cBhvr>
                                        <p:cTn id="70" dur="1000" fill="hold"/>
                                        <p:tgtEl>
                                          <p:spTgt spid="203"/>
                                        </p:tgtEl>
                                        <p:attrNameLst>
                                          <p:attrName>ppt_w</p:attrName>
                                        </p:attrNameLst>
                                      </p:cBhvr>
                                      <p:tavLst>
                                        <p:tav tm="0">
                                          <p:val>
                                            <p:fltVal val="0"/>
                                          </p:val>
                                        </p:tav>
                                        <p:tav tm="100000">
                                          <p:val>
                                            <p:strVal val="#ppt_w"/>
                                          </p:val>
                                        </p:tav>
                                      </p:tavLst>
                                    </p:anim>
                                    <p:anim calcmode="lin" valueType="num">
                                      <p:cBhvr>
                                        <p:cTn id="71" dur="1000" fill="hold"/>
                                        <p:tgtEl>
                                          <p:spTgt spid="203"/>
                                        </p:tgtEl>
                                        <p:attrNameLst>
                                          <p:attrName>ppt_h</p:attrName>
                                        </p:attrNameLst>
                                      </p:cBhvr>
                                      <p:tavLst>
                                        <p:tav tm="0">
                                          <p:val>
                                            <p:fltVal val="0"/>
                                          </p:val>
                                        </p:tav>
                                        <p:tav tm="100000">
                                          <p:val>
                                            <p:strVal val="#ppt_h"/>
                                          </p:val>
                                        </p:tav>
                                      </p:tavLst>
                                    </p:anim>
                                    <p:anim calcmode="lin" valueType="num">
                                      <p:cBhvr>
                                        <p:cTn id="72" dur="1000" fill="hold"/>
                                        <p:tgtEl>
                                          <p:spTgt spid="203"/>
                                        </p:tgtEl>
                                        <p:attrNameLst>
                                          <p:attrName>style.rotation</p:attrName>
                                        </p:attrNameLst>
                                      </p:cBhvr>
                                      <p:tavLst>
                                        <p:tav tm="0">
                                          <p:val>
                                            <p:fltVal val="90"/>
                                          </p:val>
                                        </p:tav>
                                        <p:tav tm="100000">
                                          <p:val>
                                            <p:fltVal val="0"/>
                                          </p:val>
                                        </p:tav>
                                      </p:tavLst>
                                    </p:anim>
                                    <p:animEffect transition="in" filter="fade">
                                      <p:cBhvr>
                                        <p:cTn id="73" dur="1000"/>
                                        <p:tgtEl>
                                          <p:spTgt spid="20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59"/>
                                        </p:tgtEl>
                                        <p:attrNameLst>
                                          <p:attrName>style.visibility</p:attrName>
                                        </p:attrNameLst>
                                      </p:cBhvr>
                                      <p:to>
                                        <p:strVal val="visible"/>
                                      </p:to>
                                    </p:set>
                                    <p:animEffect transition="in" filter="fade">
                                      <p:cBhvr>
                                        <p:cTn id="78" dur="500"/>
                                        <p:tgtEl>
                                          <p:spTgt spid="259"/>
                                        </p:tgtEl>
                                      </p:cBhvr>
                                    </p:animEffect>
                                  </p:childTnLst>
                                </p:cTn>
                              </p:par>
                              <p:par>
                                <p:cTn id="79" presetID="10" presetClass="entr" presetSubtype="0" fill="hold" nodeType="withEffect">
                                  <p:stCondLst>
                                    <p:cond delay="0"/>
                                  </p:stCondLst>
                                  <p:childTnLst>
                                    <p:set>
                                      <p:cBhvr>
                                        <p:cTn id="80" dur="1" fill="hold">
                                          <p:stCondLst>
                                            <p:cond delay="0"/>
                                          </p:stCondLst>
                                        </p:cTn>
                                        <p:tgtEl>
                                          <p:spTgt spid="250"/>
                                        </p:tgtEl>
                                        <p:attrNameLst>
                                          <p:attrName>style.visibility</p:attrName>
                                        </p:attrNameLst>
                                      </p:cBhvr>
                                      <p:to>
                                        <p:strVal val="visible"/>
                                      </p:to>
                                    </p:set>
                                    <p:animEffect transition="in" filter="fade">
                                      <p:cBhvr>
                                        <p:cTn id="81" dur="500"/>
                                        <p:tgtEl>
                                          <p:spTgt spid="250"/>
                                        </p:tgtEl>
                                      </p:cBhvr>
                                    </p:animEffect>
                                  </p:childTnLst>
                                </p:cTn>
                              </p:par>
                              <p:par>
                                <p:cTn id="82" presetID="10" presetClass="entr" presetSubtype="0" fill="hold" nodeType="withEffect">
                                  <p:stCondLst>
                                    <p:cond delay="0"/>
                                  </p:stCondLst>
                                  <p:childTnLst>
                                    <p:set>
                                      <p:cBhvr>
                                        <p:cTn id="83" dur="1" fill="hold">
                                          <p:stCondLst>
                                            <p:cond delay="0"/>
                                          </p:stCondLst>
                                        </p:cTn>
                                        <p:tgtEl>
                                          <p:spTgt spid="206"/>
                                        </p:tgtEl>
                                        <p:attrNameLst>
                                          <p:attrName>style.visibility</p:attrName>
                                        </p:attrNameLst>
                                      </p:cBhvr>
                                      <p:to>
                                        <p:strVal val="visible"/>
                                      </p:to>
                                    </p:set>
                                    <p:animEffect transition="in" filter="fade">
                                      <p:cBhvr>
                                        <p:cTn id="84" dur="500"/>
                                        <p:tgtEl>
                                          <p:spTgt spid="206"/>
                                        </p:tgtEl>
                                      </p:cBhvr>
                                    </p:animEffect>
                                  </p:childTnLst>
                                </p:cTn>
                              </p:par>
                              <p:par>
                                <p:cTn id="85" presetID="10" presetClass="entr" presetSubtype="0" fill="hold" nodeType="withEffect">
                                  <p:stCondLst>
                                    <p:cond delay="0"/>
                                  </p:stCondLst>
                                  <p:childTnLst>
                                    <p:set>
                                      <p:cBhvr>
                                        <p:cTn id="86" dur="1" fill="hold">
                                          <p:stCondLst>
                                            <p:cond delay="0"/>
                                          </p:stCondLst>
                                        </p:cTn>
                                        <p:tgtEl>
                                          <p:spTgt spid="262"/>
                                        </p:tgtEl>
                                        <p:attrNameLst>
                                          <p:attrName>style.visibility</p:attrName>
                                        </p:attrNameLst>
                                      </p:cBhvr>
                                      <p:to>
                                        <p:strVal val="visible"/>
                                      </p:to>
                                    </p:set>
                                    <p:animEffect transition="in" filter="fade">
                                      <p:cBhvr>
                                        <p:cTn id="87" dur="500"/>
                                        <p:tgtEl>
                                          <p:spTgt spid="262"/>
                                        </p:tgtEl>
                                      </p:cBhvr>
                                    </p:animEffect>
                                  </p:childTnLst>
                                </p:cTn>
                              </p:par>
                              <p:par>
                                <p:cTn id="88" presetID="10" presetClass="entr" presetSubtype="0" fill="hold" nodeType="withEffect">
                                  <p:stCondLst>
                                    <p:cond delay="0"/>
                                  </p:stCondLst>
                                  <p:childTnLst>
                                    <p:set>
                                      <p:cBhvr>
                                        <p:cTn id="89" dur="1" fill="hold">
                                          <p:stCondLst>
                                            <p:cond delay="0"/>
                                          </p:stCondLst>
                                        </p:cTn>
                                        <p:tgtEl>
                                          <p:spTgt spid="253"/>
                                        </p:tgtEl>
                                        <p:attrNameLst>
                                          <p:attrName>style.visibility</p:attrName>
                                        </p:attrNameLst>
                                      </p:cBhvr>
                                      <p:to>
                                        <p:strVal val="visible"/>
                                      </p:to>
                                    </p:set>
                                    <p:animEffect transition="in" filter="fade">
                                      <p:cBhvr>
                                        <p:cTn id="90" dur="500"/>
                                        <p:tgtEl>
                                          <p:spTgt spid="253"/>
                                        </p:tgtEl>
                                      </p:cBhvr>
                                    </p:animEffect>
                                  </p:childTnLst>
                                </p:cTn>
                              </p:par>
                              <p:par>
                                <p:cTn id="91" presetID="10" presetClass="entr" presetSubtype="0" fill="hold" nodeType="withEffect">
                                  <p:stCondLst>
                                    <p:cond delay="0"/>
                                  </p:stCondLst>
                                  <p:childTnLst>
                                    <p:set>
                                      <p:cBhvr>
                                        <p:cTn id="92" dur="1" fill="hold">
                                          <p:stCondLst>
                                            <p:cond delay="0"/>
                                          </p:stCondLst>
                                        </p:cTn>
                                        <p:tgtEl>
                                          <p:spTgt spid="207"/>
                                        </p:tgtEl>
                                        <p:attrNameLst>
                                          <p:attrName>style.visibility</p:attrName>
                                        </p:attrNameLst>
                                      </p:cBhvr>
                                      <p:to>
                                        <p:strVal val="visible"/>
                                      </p:to>
                                    </p:set>
                                    <p:animEffect transition="in" filter="fade">
                                      <p:cBhvr>
                                        <p:cTn id="93" dur="500"/>
                                        <p:tgtEl>
                                          <p:spTgt spid="207"/>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276"/>
                                        </p:tgtEl>
                                        <p:attrNameLst>
                                          <p:attrName>style.visibility</p:attrName>
                                        </p:attrNameLst>
                                      </p:cBhvr>
                                      <p:to>
                                        <p:strVal val="visible"/>
                                      </p:to>
                                    </p:set>
                                    <p:animEffect transition="in" filter="fade">
                                      <p:cBhvr>
                                        <p:cTn id="98" dur="2000"/>
                                        <p:tgtEl>
                                          <p:spTgt spid="276"/>
                                        </p:tgtEl>
                                      </p:cBhvr>
                                    </p:animEffect>
                                    <p:anim calcmode="lin" valueType="num">
                                      <p:cBhvr>
                                        <p:cTn id="99" dur="2000" fill="hold"/>
                                        <p:tgtEl>
                                          <p:spTgt spid="276"/>
                                        </p:tgtEl>
                                        <p:attrNameLst>
                                          <p:attrName>ppt_w</p:attrName>
                                        </p:attrNameLst>
                                      </p:cBhvr>
                                      <p:tavLst>
                                        <p:tav tm="0" fmla="#ppt_w*sin(2.5*pi*$)">
                                          <p:val>
                                            <p:fltVal val="0"/>
                                          </p:val>
                                        </p:tav>
                                        <p:tav tm="100000">
                                          <p:val>
                                            <p:fltVal val="1"/>
                                          </p:val>
                                        </p:tav>
                                      </p:tavLst>
                                    </p:anim>
                                    <p:anim calcmode="lin" valueType="num">
                                      <p:cBhvr>
                                        <p:cTn id="100" dur="2000" fill="hold"/>
                                        <p:tgtEl>
                                          <p:spTgt spid="276"/>
                                        </p:tgtEl>
                                        <p:attrNameLst>
                                          <p:attrName>ppt_h</p:attrName>
                                        </p:attrNameLst>
                                      </p:cBhvr>
                                      <p:tavLst>
                                        <p:tav tm="0">
                                          <p:val>
                                            <p:strVal val="#ppt_h"/>
                                          </p:val>
                                        </p:tav>
                                        <p:tav tm="100000">
                                          <p:val>
                                            <p:strVal val="#ppt_h"/>
                                          </p:val>
                                        </p:tav>
                                      </p:tavLst>
                                    </p:anim>
                                  </p:childTnLst>
                                </p:cTn>
                              </p:par>
                              <p:par>
                                <p:cTn id="101" presetID="45" presetClass="entr" presetSubtype="0" fill="hold" grpId="0" nodeType="withEffect">
                                  <p:stCondLst>
                                    <p:cond delay="0"/>
                                  </p:stCondLst>
                                  <p:childTnLst>
                                    <p:set>
                                      <p:cBhvr>
                                        <p:cTn id="102" dur="1" fill="hold">
                                          <p:stCondLst>
                                            <p:cond delay="0"/>
                                          </p:stCondLst>
                                        </p:cTn>
                                        <p:tgtEl>
                                          <p:spTgt spid="198"/>
                                        </p:tgtEl>
                                        <p:attrNameLst>
                                          <p:attrName>style.visibility</p:attrName>
                                        </p:attrNameLst>
                                      </p:cBhvr>
                                      <p:to>
                                        <p:strVal val="visible"/>
                                      </p:to>
                                    </p:set>
                                    <p:animEffect transition="in" filter="fade">
                                      <p:cBhvr>
                                        <p:cTn id="103" dur="2000"/>
                                        <p:tgtEl>
                                          <p:spTgt spid="198"/>
                                        </p:tgtEl>
                                      </p:cBhvr>
                                    </p:animEffect>
                                    <p:anim calcmode="lin" valueType="num">
                                      <p:cBhvr>
                                        <p:cTn id="104" dur="2000" fill="hold"/>
                                        <p:tgtEl>
                                          <p:spTgt spid="198"/>
                                        </p:tgtEl>
                                        <p:attrNameLst>
                                          <p:attrName>ppt_w</p:attrName>
                                        </p:attrNameLst>
                                      </p:cBhvr>
                                      <p:tavLst>
                                        <p:tav tm="0" fmla="#ppt_w*sin(2.5*pi*$)">
                                          <p:val>
                                            <p:fltVal val="0"/>
                                          </p:val>
                                        </p:tav>
                                        <p:tav tm="100000">
                                          <p:val>
                                            <p:fltVal val="1"/>
                                          </p:val>
                                        </p:tav>
                                      </p:tavLst>
                                    </p:anim>
                                    <p:anim calcmode="lin" valueType="num">
                                      <p:cBhvr>
                                        <p:cTn id="105" dur="2000" fill="hold"/>
                                        <p:tgtEl>
                                          <p:spTgt spid="198"/>
                                        </p:tgtEl>
                                        <p:attrNameLst>
                                          <p:attrName>ppt_h</p:attrName>
                                        </p:attrNameLst>
                                      </p:cBhvr>
                                      <p:tavLst>
                                        <p:tav tm="0">
                                          <p:val>
                                            <p:strVal val="#ppt_h"/>
                                          </p:val>
                                        </p:tav>
                                        <p:tav tm="100000">
                                          <p:val>
                                            <p:strVal val="#ppt_h"/>
                                          </p:val>
                                        </p:tav>
                                      </p:tavLst>
                                    </p:anim>
                                  </p:childTnLst>
                                </p:cTn>
                              </p:par>
                              <p:par>
                                <p:cTn id="106" presetID="45" presetClass="entr" presetSubtype="0" fill="hold" nodeType="withEffect">
                                  <p:stCondLst>
                                    <p:cond delay="0"/>
                                  </p:stCondLst>
                                  <p:childTnLst>
                                    <p:set>
                                      <p:cBhvr>
                                        <p:cTn id="107" dur="1" fill="hold">
                                          <p:stCondLst>
                                            <p:cond delay="0"/>
                                          </p:stCondLst>
                                        </p:cTn>
                                        <p:tgtEl>
                                          <p:spTgt spid="243"/>
                                        </p:tgtEl>
                                        <p:attrNameLst>
                                          <p:attrName>style.visibility</p:attrName>
                                        </p:attrNameLst>
                                      </p:cBhvr>
                                      <p:to>
                                        <p:strVal val="visible"/>
                                      </p:to>
                                    </p:set>
                                    <p:animEffect transition="in" filter="fade">
                                      <p:cBhvr>
                                        <p:cTn id="108" dur="2000"/>
                                        <p:tgtEl>
                                          <p:spTgt spid="243"/>
                                        </p:tgtEl>
                                      </p:cBhvr>
                                    </p:animEffect>
                                    <p:anim calcmode="lin" valueType="num">
                                      <p:cBhvr>
                                        <p:cTn id="109" dur="2000" fill="hold"/>
                                        <p:tgtEl>
                                          <p:spTgt spid="243"/>
                                        </p:tgtEl>
                                        <p:attrNameLst>
                                          <p:attrName>ppt_w</p:attrName>
                                        </p:attrNameLst>
                                      </p:cBhvr>
                                      <p:tavLst>
                                        <p:tav tm="0" fmla="#ppt_w*sin(2.5*pi*$)">
                                          <p:val>
                                            <p:fltVal val="0"/>
                                          </p:val>
                                        </p:tav>
                                        <p:tav tm="100000">
                                          <p:val>
                                            <p:fltVal val="1"/>
                                          </p:val>
                                        </p:tav>
                                      </p:tavLst>
                                    </p:anim>
                                    <p:anim calcmode="lin" valueType="num">
                                      <p:cBhvr>
                                        <p:cTn id="110" dur="2000" fill="hold"/>
                                        <p:tgtEl>
                                          <p:spTgt spid="243"/>
                                        </p:tgtEl>
                                        <p:attrNameLst>
                                          <p:attrName>ppt_h</p:attrName>
                                        </p:attrNameLst>
                                      </p:cBhvr>
                                      <p:tavLst>
                                        <p:tav tm="0">
                                          <p:val>
                                            <p:strVal val="#ppt_h"/>
                                          </p:val>
                                        </p:tav>
                                        <p:tav tm="100000">
                                          <p:val>
                                            <p:strVal val="#ppt_h"/>
                                          </p:val>
                                        </p:tav>
                                      </p:tavLst>
                                    </p:anim>
                                  </p:childTnLst>
                                </p:cTn>
                              </p:par>
                              <p:par>
                                <p:cTn id="111" presetID="45" presetClass="entr" presetSubtype="0" fill="hold" nodeType="withEffect">
                                  <p:stCondLst>
                                    <p:cond delay="0"/>
                                  </p:stCondLst>
                                  <p:childTnLst>
                                    <p:set>
                                      <p:cBhvr>
                                        <p:cTn id="112" dur="1" fill="hold">
                                          <p:stCondLst>
                                            <p:cond delay="0"/>
                                          </p:stCondLst>
                                        </p:cTn>
                                        <p:tgtEl>
                                          <p:spTgt spid="256"/>
                                        </p:tgtEl>
                                        <p:attrNameLst>
                                          <p:attrName>style.visibility</p:attrName>
                                        </p:attrNameLst>
                                      </p:cBhvr>
                                      <p:to>
                                        <p:strVal val="visible"/>
                                      </p:to>
                                    </p:set>
                                    <p:animEffect transition="in" filter="fade">
                                      <p:cBhvr>
                                        <p:cTn id="113" dur="2000"/>
                                        <p:tgtEl>
                                          <p:spTgt spid="256"/>
                                        </p:tgtEl>
                                      </p:cBhvr>
                                    </p:animEffect>
                                    <p:anim calcmode="lin" valueType="num">
                                      <p:cBhvr>
                                        <p:cTn id="114" dur="2000" fill="hold"/>
                                        <p:tgtEl>
                                          <p:spTgt spid="256"/>
                                        </p:tgtEl>
                                        <p:attrNameLst>
                                          <p:attrName>ppt_w</p:attrName>
                                        </p:attrNameLst>
                                      </p:cBhvr>
                                      <p:tavLst>
                                        <p:tav tm="0" fmla="#ppt_w*sin(2.5*pi*$)">
                                          <p:val>
                                            <p:fltVal val="0"/>
                                          </p:val>
                                        </p:tav>
                                        <p:tav tm="100000">
                                          <p:val>
                                            <p:fltVal val="1"/>
                                          </p:val>
                                        </p:tav>
                                      </p:tavLst>
                                    </p:anim>
                                    <p:anim calcmode="lin" valueType="num">
                                      <p:cBhvr>
                                        <p:cTn id="115" dur="2000" fill="hold"/>
                                        <p:tgtEl>
                                          <p:spTgt spid="256"/>
                                        </p:tgtEl>
                                        <p:attrNameLst>
                                          <p:attrName>ppt_h</p:attrName>
                                        </p:attrNameLst>
                                      </p:cBhvr>
                                      <p:tavLst>
                                        <p:tav tm="0">
                                          <p:val>
                                            <p:strVal val="#ppt_h"/>
                                          </p:val>
                                        </p:tav>
                                        <p:tav tm="100000">
                                          <p:val>
                                            <p:strVal val="#ppt_h"/>
                                          </p:val>
                                        </p:tav>
                                      </p:tavLst>
                                    </p:anim>
                                  </p:childTnLst>
                                </p:cTn>
                              </p:par>
                              <p:par>
                                <p:cTn id="116" presetID="45" presetClass="entr" presetSubtype="0" fill="hold" nodeType="withEffect">
                                  <p:stCondLst>
                                    <p:cond delay="0"/>
                                  </p:stCondLst>
                                  <p:childTnLst>
                                    <p:set>
                                      <p:cBhvr>
                                        <p:cTn id="117" dur="1" fill="hold">
                                          <p:stCondLst>
                                            <p:cond delay="0"/>
                                          </p:stCondLst>
                                        </p:cTn>
                                        <p:tgtEl>
                                          <p:spTgt spid="265"/>
                                        </p:tgtEl>
                                        <p:attrNameLst>
                                          <p:attrName>style.visibility</p:attrName>
                                        </p:attrNameLst>
                                      </p:cBhvr>
                                      <p:to>
                                        <p:strVal val="visible"/>
                                      </p:to>
                                    </p:set>
                                    <p:animEffect transition="in" filter="fade">
                                      <p:cBhvr>
                                        <p:cTn id="118" dur="2000"/>
                                        <p:tgtEl>
                                          <p:spTgt spid="265"/>
                                        </p:tgtEl>
                                      </p:cBhvr>
                                    </p:animEffect>
                                    <p:anim calcmode="lin" valueType="num">
                                      <p:cBhvr>
                                        <p:cTn id="119" dur="2000" fill="hold"/>
                                        <p:tgtEl>
                                          <p:spTgt spid="265"/>
                                        </p:tgtEl>
                                        <p:attrNameLst>
                                          <p:attrName>ppt_w</p:attrName>
                                        </p:attrNameLst>
                                      </p:cBhvr>
                                      <p:tavLst>
                                        <p:tav tm="0" fmla="#ppt_w*sin(2.5*pi*$)">
                                          <p:val>
                                            <p:fltVal val="0"/>
                                          </p:val>
                                        </p:tav>
                                        <p:tav tm="100000">
                                          <p:val>
                                            <p:fltVal val="1"/>
                                          </p:val>
                                        </p:tav>
                                      </p:tavLst>
                                    </p:anim>
                                    <p:anim calcmode="lin" valueType="num">
                                      <p:cBhvr>
                                        <p:cTn id="120" dur="2000" fill="hold"/>
                                        <p:tgtEl>
                                          <p:spTgt spid="265"/>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26" presetClass="entr" presetSubtype="0" fill="hold" grpId="0" nodeType="clickEffect">
                                  <p:stCondLst>
                                    <p:cond delay="0"/>
                                  </p:stCondLst>
                                  <p:childTnLst>
                                    <p:set>
                                      <p:cBhvr>
                                        <p:cTn id="124" dur="1" fill="hold">
                                          <p:stCondLst>
                                            <p:cond delay="0"/>
                                          </p:stCondLst>
                                        </p:cTn>
                                        <p:tgtEl>
                                          <p:spTgt spid="218"/>
                                        </p:tgtEl>
                                        <p:attrNameLst>
                                          <p:attrName>style.visibility</p:attrName>
                                        </p:attrNameLst>
                                      </p:cBhvr>
                                      <p:to>
                                        <p:strVal val="visible"/>
                                      </p:to>
                                    </p:set>
                                    <p:animEffect transition="in" filter="wipe(down)">
                                      <p:cBhvr>
                                        <p:cTn id="125" dur="580">
                                          <p:stCondLst>
                                            <p:cond delay="0"/>
                                          </p:stCondLst>
                                        </p:cTn>
                                        <p:tgtEl>
                                          <p:spTgt spid="218"/>
                                        </p:tgtEl>
                                      </p:cBhvr>
                                    </p:animEffect>
                                    <p:anim calcmode="lin" valueType="num">
                                      <p:cBhvr>
                                        <p:cTn id="126" dur="1822" tmFilter="0,0; 0.14,0.36; 0.43,0.73; 0.71,0.91; 1.0,1.0">
                                          <p:stCondLst>
                                            <p:cond delay="0"/>
                                          </p:stCondLst>
                                        </p:cTn>
                                        <p:tgtEl>
                                          <p:spTgt spid="218"/>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218"/>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218"/>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218"/>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218"/>
                                        </p:tgtEl>
                                        <p:attrNameLst>
                                          <p:attrName>ppt_y</p:attrName>
                                        </p:attrNameLst>
                                      </p:cBhvr>
                                      <p:tavLst>
                                        <p:tav tm="0" fmla="#ppt_y-sin(pi*$)/81">
                                          <p:val>
                                            <p:fltVal val="0"/>
                                          </p:val>
                                        </p:tav>
                                        <p:tav tm="100000">
                                          <p:val>
                                            <p:fltVal val="1"/>
                                          </p:val>
                                        </p:tav>
                                      </p:tavLst>
                                    </p:anim>
                                    <p:animScale>
                                      <p:cBhvr>
                                        <p:cTn id="131" dur="26">
                                          <p:stCondLst>
                                            <p:cond delay="650"/>
                                          </p:stCondLst>
                                        </p:cTn>
                                        <p:tgtEl>
                                          <p:spTgt spid="218"/>
                                        </p:tgtEl>
                                      </p:cBhvr>
                                      <p:to x="100000" y="60000"/>
                                    </p:animScale>
                                    <p:animScale>
                                      <p:cBhvr>
                                        <p:cTn id="132" dur="166" decel="50000">
                                          <p:stCondLst>
                                            <p:cond delay="676"/>
                                          </p:stCondLst>
                                        </p:cTn>
                                        <p:tgtEl>
                                          <p:spTgt spid="218"/>
                                        </p:tgtEl>
                                      </p:cBhvr>
                                      <p:to x="100000" y="100000"/>
                                    </p:animScale>
                                    <p:animScale>
                                      <p:cBhvr>
                                        <p:cTn id="133" dur="26">
                                          <p:stCondLst>
                                            <p:cond delay="1312"/>
                                          </p:stCondLst>
                                        </p:cTn>
                                        <p:tgtEl>
                                          <p:spTgt spid="218"/>
                                        </p:tgtEl>
                                      </p:cBhvr>
                                      <p:to x="100000" y="80000"/>
                                    </p:animScale>
                                    <p:animScale>
                                      <p:cBhvr>
                                        <p:cTn id="134" dur="166" decel="50000">
                                          <p:stCondLst>
                                            <p:cond delay="1338"/>
                                          </p:stCondLst>
                                        </p:cTn>
                                        <p:tgtEl>
                                          <p:spTgt spid="218"/>
                                        </p:tgtEl>
                                      </p:cBhvr>
                                      <p:to x="100000" y="100000"/>
                                    </p:animScale>
                                    <p:animScale>
                                      <p:cBhvr>
                                        <p:cTn id="135" dur="26">
                                          <p:stCondLst>
                                            <p:cond delay="1642"/>
                                          </p:stCondLst>
                                        </p:cTn>
                                        <p:tgtEl>
                                          <p:spTgt spid="218"/>
                                        </p:tgtEl>
                                      </p:cBhvr>
                                      <p:to x="100000" y="90000"/>
                                    </p:animScale>
                                    <p:animScale>
                                      <p:cBhvr>
                                        <p:cTn id="136" dur="166" decel="50000">
                                          <p:stCondLst>
                                            <p:cond delay="1668"/>
                                          </p:stCondLst>
                                        </p:cTn>
                                        <p:tgtEl>
                                          <p:spTgt spid="218"/>
                                        </p:tgtEl>
                                      </p:cBhvr>
                                      <p:to x="100000" y="100000"/>
                                    </p:animScale>
                                    <p:animScale>
                                      <p:cBhvr>
                                        <p:cTn id="137" dur="26">
                                          <p:stCondLst>
                                            <p:cond delay="1808"/>
                                          </p:stCondLst>
                                        </p:cTn>
                                        <p:tgtEl>
                                          <p:spTgt spid="218"/>
                                        </p:tgtEl>
                                      </p:cBhvr>
                                      <p:to x="100000" y="95000"/>
                                    </p:animScale>
                                    <p:animScale>
                                      <p:cBhvr>
                                        <p:cTn id="138" dur="166" decel="50000">
                                          <p:stCondLst>
                                            <p:cond delay="1834"/>
                                          </p:stCondLst>
                                        </p:cTn>
                                        <p:tgtEl>
                                          <p:spTgt spid="218"/>
                                        </p:tgtEl>
                                      </p:cBhvr>
                                      <p:to x="100000" y="100000"/>
                                    </p:animScale>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231"/>
                                        </p:tgtEl>
                                        <p:attrNameLst>
                                          <p:attrName>style.visibility</p:attrName>
                                        </p:attrNameLst>
                                      </p:cBhvr>
                                      <p:to>
                                        <p:strVal val="visible"/>
                                      </p:to>
                                    </p:set>
                                    <p:animEffect transition="in" filter="fade">
                                      <p:cBhvr>
                                        <p:cTn id="143" dur="500"/>
                                        <p:tgtEl>
                                          <p:spTgt spid="231"/>
                                        </p:tgtEl>
                                      </p:cBhvr>
                                    </p:animEffect>
                                  </p:childTnLst>
                                </p:cTn>
                              </p:par>
                              <p:par>
                                <p:cTn id="144" presetID="10" presetClass="entr" presetSubtype="0" fill="hold" nodeType="withEffect">
                                  <p:stCondLst>
                                    <p:cond delay="0"/>
                                  </p:stCondLst>
                                  <p:childTnLst>
                                    <p:set>
                                      <p:cBhvr>
                                        <p:cTn id="145" dur="1" fill="hold">
                                          <p:stCondLst>
                                            <p:cond delay="0"/>
                                          </p:stCondLst>
                                        </p:cTn>
                                        <p:tgtEl>
                                          <p:spTgt spid="225"/>
                                        </p:tgtEl>
                                        <p:attrNameLst>
                                          <p:attrName>style.visibility</p:attrName>
                                        </p:attrNameLst>
                                      </p:cBhvr>
                                      <p:to>
                                        <p:strVal val="visible"/>
                                      </p:to>
                                    </p:set>
                                    <p:animEffect transition="in" filter="fade">
                                      <p:cBhvr>
                                        <p:cTn id="146" dur="500"/>
                                        <p:tgtEl>
                                          <p:spTgt spid="225"/>
                                        </p:tgtEl>
                                      </p:cBhvr>
                                    </p:animEffect>
                                  </p:childTnLst>
                                </p:cTn>
                              </p:par>
                              <p:par>
                                <p:cTn id="147" presetID="10" presetClass="entr" presetSubtype="0" fill="hold" nodeType="withEffect">
                                  <p:stCondLst>
                                    <p:cond delay="0"/>
                                  </p:stCondLst>
                                  <p:childTnLst>
                                    <p:set>
                                      <p:cBhvr>
                                        <p:cTn id="148" dur="1" fill="hold">
                                          <p:stCondLst>
                                            <p:cond delay="0"/>
                                          </p:stCondLst>
                                        </p:cTn>
                                        <p:tgtEl>
                                          <p:spTgt spid="219"/>
                                        </p:tgtEl>
                                        <p:attrNameLst>
                                          <p:attrName>style.visibility</p:attrName>
                                        </p:attrNameLst>
                                      </p:cBhvr>
                                      <p:to>
                                        <p:strVal val="visible"/>
                                      </p:to>
                                    </p:set>
                                    <p:animEffect transition="in" filter="fade">
                                      <p:cBhvr>
                                        <p:cTn id="149" dur="500"/>
                                        <p:tgtEl>
                                          <p:spTgt spid="219"/>
                                        </p:tgtEl>
                                      </p:cBhvr>
                                    </p:animEffect>
                                  </p:childTnLst>
                                </p:cTn>
                              </p:par>
                              <p:par>
                                <p:cTn id="150" presetID="10" presetClass="entr" presetSubtype="0" fill="hold" nodeType="withEffect">
                                  <p:stCondLst>
                                    <p:cond delay="0"/>
                                  </p:stCondLst>
                                  <p:childTnLst>
                                    <p:set>
                                      <p:cBhvr>
                                        <p:cTn id="151" dur="1" fill="hold">
                                          <p:stCondLst>
                                            <p:cond delay="0"/>
                                          </p:stCondLst>
                                        </p:cTn>
                                        <p:tgtEl>
                                          <p:spTgt spid="184"/>
                                        </p:tgtEl>
                                        <p:attrNameLst>
                                          <p:attrName>style.visibility</p:attrName>
                                        </p:attrNameLst>
                                      </p:cBhvr>
                                      <p:to>
                                        <p:strVal val="visible"/>
                                      </p:to>
                                    </p:set>
                                    <p:animEffect transition="in" filter="fade">
                                      <p:cBhvr>
                                        <p:cTn id="152" dur="500"/>
                                        <p:tgtEl>
                                          <p:spTgt spid="184"/>
                                        </p:tgtEl>
                                      </p:cBhvr>
                                    </p:animEffect>
                                  </p:childTnLst>
                                </p:cTn>
                              </p:par>
                              <p:par>
                                <p:cTn id="153" presetID="10" presetClass="entr" presetSubtype="0" fill="hold" nodeType="withEffect">
                                  <p:stCondLst>
                                    <p:cond delay="0"/>
                                  </p:stCondLst>
                                  <p:childTnLst>
                                    <p:set>
                                      <p:cBhvr>
                                        <p:cTn id="154" dur="1" fill="hold">
                                          <p:stCondLst>
                                            <p:cond delay="0"/>
                                          </p:stCondLst>
                                        </p:cTn>
                                        <p:tgtEl>
                                          <p:spTgt spid="185"/>
                                        </p:tgtEl>
                                        <p:attrNameLst>
                                          <p:attrName>style.visibility</p:attrName>
                                        </p:attrNameLst>
                                      </p:cBhvr>
                                      <p:to>
                                        <p:strVal val="visible"/>
                                      </p:to>
                                    </p:set>
                                    <p:animEffect transition="in" filter="fade">
                                      <p:cBhvr>
                                        <p:cTn id="155" dur="500"/>
                                        <p:tgtEl>
                                          <p:spTgt spid="185"/>
                                        </p:tgtEl>
                                      </p:cBhvr>
                                    </p:animEffect>
                                  </p:childTnLst>
                                </p:cTn>
                              </p:par>
                              <p:par>
                                <p:cTn id="156" presetID="10" presetClass="entr" presetSubtype="0" fill="hold" nodeType="withEffect">
                                  <p:stCondLst>
                                    <p:cond delay="0"/>
                                  </p:stCondLst>
                                  <p:childTnLst>
                                    <p:set>
                                      <p:cBhvr>
                                        <p:cTn id="157" dur="1" fill="hold">
                                          <p:stCondLst>
                                            <p:cond delay="0"/>
                                          </p:stCondLst>
                                        </p:cTn>
                                        <p:tgtEl>
                                          <p:spTgt spid="222"/>
                                        </p:tgtEl>
                                        <p:attrNameLst>
                                          <p:attrName>style.visibility</p:attrName>
                                        </p:attrNameLst>
                                      </p:cBhvr>
                                      <p:to>
                                        <p:strVal val="visible"/>
                                      </p:to>
                                    </p:set>
                                    <p:animEffect transition="in" filter="fade">
                                      <p:cBhvr>
                                        <p:cTn id="158" dur="500"/>
                                        <p:tgtEl>
                                          <p:spTgt spid="222"/>
                                        </p:tgtEl>
                                      </p:cBhvr>
                                    </p:animEffect>
                                  </p:childTnLst>
                                </p:cTn>
                              </p:par>
                              <p:par>
                                <p:cTn id="159" presetID="10" presetClass="entr" presetSubtype="0" fill="hold" nodeType="withEffect">
                                  <p:stCondLst>
                                    <p:cond delay="0"/>
                                  </p:stCondLst>
                                  <p:childTnLst>
                                    <p:set>
                                      <p:cBhvr>
                                        <p:cTn id="160" dur="1" fill="hold">
                                          <p:stCondLst>
                                            <p:cond delay="0"/>
                                          </p:stCondLst>
                                        </p:cTn>
                                        <p:tgtEl>
                                          <p:spTgt spid="228"/>
                                        </p:tgtEl>
                                        <p:attrNameLst>
                                          <p:attrName>style.visibility</p:attrName>
                                        </p:attrNameLst>
                                      </p:cBhvr>
                                      <p:to>
                                        <p:strVal val="visible"/>
                                      </p:to>
                                    </p:set>
                                    <p:animEffect transition="in" filter="fade">
                                      <p:cBhvr>
                                        <p:cTn id="161" dur="500"/>
                                        <p:tgtEl>
                                          <p:spTgt spid="228"/>
                                        </p:tgtEl>
                                      </p:cBhvr>
                                    </p:animEffect>
                                  </p:childTnLst>
                                </p:cTn>
                              </p:par>
                              <p:par>
                                <p:cTn id="162" presetID="10" presetClass="entr" presetSubtype="0" fill="hold" nodeType="withEffect">
                                  <p:stCondLst>
                                    <p:cond delay="0"/>
                                  </p:stCondLst>
                                  <p:childTnLst>
                                    <p:set>
                                      <p:cBhvr>
                                        <p:cTn id="163" dur="1" fill="hold">
                                          <p:stCondLst>
                                            <p:cond delay="0"/>
                                          </p:stCondLst>
                                        </p:cTn>
                                        <p:tgtEl>
                                          <p:spTgt spid="234"/>
                                        </p:tgtEl>
                                        <p:attrNameLst>
                                          <p:attrName>style.visibility</p:attrName>
                                        </p:attrNameLst>
                                      </p:cBhvr>
                                      <p:to>
                                        <p:strVal val="visible"/>
                                      </p:to>
                                    </p:set>
                                    <p:animEffect transition="in" filter="fade">
                                      <p:cBhvr>
                                        <p:cTn id="164" dur="500"/>
                                        <p:tgtEl>
                                          <p:spTgt spid="234"/>
                                        </p:tgtEl>
                                      </p:cBhvr>
                                    </p:animEffect>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grpId="1" nodeType="clickEffect">
                                  <p:stCondLst>
                                    <p:cond delay="0"/>
                                  </p:stCondLst>
                                  <p:childTnLst>
                                    <p:set>
                                      <p:cBhvr>
                                        <p:cTn id="168" dur="1" fill="hold">
                                          <p:stCondLst>
                                            <p:cond delay="0"/>
                                          </p:stCondLst>
                                        </p:cTn>
                                        <p:tgtEl>
                                          <p:spTgt spid="13"/>
                                        </p:tgtEl>
                                        <p:attrNameLst>
                                          <p:attrName>style.visibility</p:attrName>
                                        </p:attrNameLst>
                                      </p:cBhvr>
                                      <p:to>
                                        <p:strVal val="visible"/>
                                      </p:to>
                                    </p:set>
                                    <p:animEffect transition="in" filter="fade">
                                      <p:cBhvr>
                                        <p:cTn id="169" dur="1000"/>
                                        <p:tgtEl>
                                          <p:spTgt spid="13"/>
                                        </p:tgtEl>
                                      </p:cBhvr>
                                    </p:animEffect>
                                    <p:anim calcmode="lin" valueType="num">
                                      <p:cBhvr>
                                        <p:cTn id="170" dur="1000" fill="hold"/>
                                        <p:tgtEl>
                                          <p:spTgt spid="13"/>
                                        </p:tgtEl>
                                        <p:attrNameLst>
                                          <p:attrName>ppt_x</p:attrName>
                                        </p:attrNameLst>
                                      </p:cBhvr>
                                      <p:tavLst>
                                        <p:tav tm="0">
                                          <p:val>
                                            <p:strVal val="#ppt_x"/>
                                          </p:val>
                                        </p:tav>
                                        <p:tav tm="100000">
                                          <p:val>
                                            <p:strVal val="#ppt_x"/>
                                          </p:val>
                                        </p:tav>
                                      </p:tavLst>
                                    </p:anim>
                                    <p:anim calcmode="lin" valueType="num">
                                      <p:cBhvr>
                                        <p:cTn id="17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7" grpId="0" animBg="1"/>
      <p:bldP spid="198" grpId="0" animBg="1"/>
      <p:bldP spid="199" grpId="0" animBg="1"/>
      <p:bldP spid="200" grpId="0" animBg="1"/>
      <p:bldP spid="201" grpId="0" animBg="1"/>
      <p:bldP spid="202" grpId="0" animBg="1"/>
      <p:bldP spid="203" grpId="0" animBg="1"/>
      <p:bldP spid="218" grpId="0" animBg="1"/>
      <p:bldP spid="268" grpId="0" animBg="1"/>
      <p:bldP spid="274" grpId="0" animBg="1"/>
      <p:bldP spid="276" grpId="0" animBg="1"/>
      <p:bldGraphic spid="13" grpId="0">
        <p:bldAsOne/>
      </p:bldGraphic>
      <p:bldGraphic spid="13" grpId="1">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1394" y="274025"/>
            <a:ext cx="5000637" cy="805485"/>
          </a:xfrm>
          <a:solidFill>
            <a:schemeClr val="accent1"/>
          </a:solidFill>
        </p:spPr>
        <p:txBody>
          <a:bodyPr/>
          <a:lstStyle/>
          <a:p>
            <a:pPr>
              <a:tabLst>
                <a:tab pos="953967" algn="l"/>
              </a:tabLst>
            </a:pPr>
            <a:r>
              <a:rPr lang="en-US" dirty="0"/>
              <a:t>How Containers Run</a:t>
            </a:r>
          </a:p>
        </p:txBody>
      </p:sp>
      <p:sp>
        <p:nvSpPr>
          <p:cNvPr id="15" name="Rectangle 14"/>
          <p:cNvSpPr/>
          <p:nvPr/>
        </p:nvSpPr>
        <p:spPr bwMode="auto">
          <a:xfrm>
            <a:off x="4092728" y="3933763"/>
            <a:ext cx="1203505" cy="30810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p:txBody>
      </p:sp>
      <p:sp>
        <p:nvSpPr>
          <p:cNvPr id="44" name="TextBox 43"/>
          <p:cNvSpPr txBox="1"/>
          <p:nvPr/>
        </p:nvSpPr>
        <p:spPr>
          <a:xfrm>
            <a:off x="5553444" y="1900985"/>
            <a:ext cx="1165177" cy="732856"/>
          </a:xfrm>
          <a:prstGeom prst="rect">
            <a:avLst/>
          </a:prstGeom>
          <a:solidFill>
            <a:srgbClr val="FFFF00"/>
          </a:solid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Virtual </a:t>
            </a:r>
            <a:b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b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Machines</a:t>
            </a:r>
          </a:p>
        </p:txBody>
      </p:sp>
      <p:sp>
        <p:nvSpPr>
          <p:cNvPr id="31" name="Rectangle 30"/>
          <p:cNvSpPr/>
          <p:nvPr/>
        </p:nvSpPr>
        <p:spPr bwMode="auto">
          <a:xfrm>
            <a:off x="2933854" y="4233614"/>
            <a:ext cx="8445065" cy="203117"/>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Hyper-V Hypervisor</a:t>
            </a:r>
          </a:p>
        </p:txBody>
      </p:sp>
      <p:pic>
        <p:nvPicPr>
          <p:cNvPr id="33" name="Picture 3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933854" y="4486677"/>
            <a:ext cx="8445065" cy="1573622"/>
          </a:xfrm>
          <a:prstGeom prst="rect">
            <a:avLst/>
          </a:prstGeom>
        </p:spPr>
      </p:pic>
      <p:pic>
        <p:nvPicPr>
          <p:cNvPr id="32" name="Picture 3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21806" y="3292187"/>
            <a:ext cx="1421220" cy="864583"/>
          </a:xfrm>
          <a:prstGeom prst="rect">
            <a:avLst/>
          </a:prstGeom>
        </p:spPr>
      </p:pic>
      <p:sp>
        <p:nvSpPr>
          <p:cNvPr id="53" name="Right Arrow 52"/>
          <p:cNvSpPr/>
          <p:nvPr/>
        </p:nvSpPr>
        <p:spPr bwMode="auto">
          <a:xfrm rot="5400000">
            <a:off x="5847596" y="2626184"/>
            <a:ext cx="41424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45" name="Picture 44"/>
          <p:cNvPicPr>
            <a:picLocks noChangeAspect="1"/>
          </p:cNvPicPr>
          <p:nvPr/>
        </p:nvPicPr>
        <p:blipFill>
          <a:blip r:embed="rId7">
            <a:duotone>
              <a:prstClr val="black"/>
              <a:schemeClr val="accent1">
                <a:tint val="45000"/>
                <a:satMod val="400000"/>
              </a:schemeClr>
            </a:duotone>
          </a:blip>
          <a:stretch>
            <a:fillRect/>
          </a:stretch>
        </p:blipFill>
        <p:spPr>
          <a:xfrm>
            <a:off x="2933854" y="3671179"/>
            <a:ext cx="980445" cy="511422"/>
          </a:xfrm>
          <a:prstGeom prst="rect">
            <a:avLst/>
          </a:prstGeom>
        </p:spPr>
      </p:pic>
      <p:pic>
        <p:nvPicPr>
          <p:cNvPr id="46" name="Picture 45"/>
          <p:cNvPicPr>
            <a:picLocks noChangeAspect="1"/>
          </p:cNvPicPr>
          <p:nvPr/>
        </p:nvPicPr>
        <p:blipFill>
          <a:blip r:embed="rId8">
            <a:duotone>
              <a:schemeClr val="accent2">
                <a:shade val="45000"/>
                <a:satMod val="135000"/>
              </a:schemeClr>
              <a:prstClr val="white"/>
            </a:duotone>
          </a:blip>
          <a:stretch>
            <a:fillRect/>
          </a:stretch>
        </p:blipFill>
        <p:spPr>
          <a:xfrm>
            <a:off x="4170747" y="3112501"/>
            <a:ext cx="977103" cy="558678"/>
          </a:xfrm>
          <a:prstGeom prst="rect">
            <a:avLst/>
          </a:prstGeom>
        </p:spPr>
      </p:pic>
      <p:sp>
        <p:nvSpPr>
          <p:cNvPr id="73" name="Right Arrow 72"/>
          <p:cNvSpPr/>
          <p:nvPr/>
        </p:nvSpPr>
        <p:spPr bwMode="auto">
          <a:xfrm rot="5400000">
            <a:off x="3181051" y="3006974"/>
            <a:ext cx="417254"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4" name="TextBox 73"/>
          <p:cNvSpPr txBox="1"/>
          <p:nvPr/>
        </p:nvSpPr>
        <p:spPr>
          <a:xfrm>
            <a:off x="2750841" y="2314368"/>
            <a:ext cx="1262959" cy="732856"/>
          </a:xfrm>
          <a:prstGeom prst="rect">
            <a:avLst/>
          </a:prstGeom>
          <a:solidFill>
            <a:srgbClr val="FFFF00"/>
          </a:solidFill>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Hyper-V</a:t>
            </a:r>
            <a:b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b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Containers</a:t>
            </a:r>
          </a:p>
        </p:txBody>
      </p:sp>
      <p:sp>
        <p:nvSpPr>
          <p:cNvPr id="75" name="Right Arrow 74"/>
          <p:cNvSpPr/>
          <p:nvPr/>
        </p:nvSpPr>
        <p:spPr bwMode="auto">
          <a:xfrm rot="5400000">
            <a:off x="4406066" y="2433044"/>
            <a:ext cx="443153" cy="747021"/>
          </a:xfrm>
          <a:prstGeom prst="rightArrow">
            <a:avLst>
              <a:gd name="adj1" fmla="val 50000"/>
              <a:gd name="adj2" fmla="val 48519"/>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6" name="TextBox 75"/>
          <p:cNvSpPr txBox="1"/>
          <p:nvPr/>
        </p:nvSpPr>
        <p:spPr>
          <a:xfrm>
            <a:off x="4034064" y="1713541"/>
            <a:ext cx="1347719" cy="755315"/>
          </a:xfrm>
          <a:prstGeom prst="rect">
            <a:avLst/>
          </a:prstGeom>
          <a:solidFill>
            <a:srgbClr val="FFFF00"/>
          </a:solidFill>
        </p:spPr>
        <p:txBody>
          <a:bodyPr wrap="square" lIns="179285" tIns="0" rIns="179285" bIns="89642"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Windows Server</a:t>
            </a:r>
            <a:b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b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Containers</a:t>
            </a:r>
          </a:p>
        </p:txBody>
      </p:sp>
      <p:pic>
        <p:nvPicPr>
          <p:cNvPr id="18" name="Picture 17"/>
          <p:cNvPicPr>
            <a:picLocks noChangeAspect="1"/>
          </p:cNvPicPr>
          <p:nvPr/>
        </p:nvPicPr>
        <p:blipFill>
          <a:blip r:embed="rId8">
            <a:duotone>
              <a:schemeClr val="accent2">
                <a:shade val="45000"/>
                <a:satMod val="135000"/>
              </a:schemeClr>
              <a:prstClr val="white"/>
            </a:duotone>
          </a:blip>
          <a:stretch>
            <a:fillRect/>
          </a:stretch>
        </p:blipFill>
        <p:spPr>
          <a:xfrm>
            <a:off x="10156571" y="2245000"/>
            <a:ext cx="977103" cy="558678"/>
          </a:xfrm>
          <a:prstGeom prst="rect">
            <a:avLst/>
          </a:prstGeom>
          <a:solidFill>
            <a:srgbClr val="7030A0"/>
          </a:solidFill>
        </p:spPr>
      </p:pic>
      <p:sp>
        <p:nvSpPr>
          <p:cNvPr id="19" name="TextBox 18"/>
          <p:cNvSpPr txBox="1"/>
          <p:nvPr/>
        </p:nvSpPr>
        <p:spPr>
          <a:xfrm>
            <a:off x="9985362" y="1164083"/>
            <a:ext cx="1463040" cy="533716"/>
          </a:xfrm>
          <a:prstGeom prst="rect">
            <a:avLst/>
          </a:prstGeom>
          <a:solidFill>
            <a:srgbClr val="FFFF00"/>
          </a:solidFill>
        </p:spPr>
        <p:txBody>
          <a:bodyPr wrap="square" lIns="179285" tIns="0" rIns="179285" bIns="89642"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Docker Containers</a:t>
            </a:r>
          </a:p>
        </p:txBody>
      </p:sp>
      <p:sp>
        <p:nvSpPr>
          <p:cNvPr id="20" name="Right Arrow 72"/>
          <p:cNvSpPr/>
          <p:nvPr/>
        </p:nvSpPr>
        <p:spPr bwMode="auto">
          <a:xfrm rot="5400000">
            <a:off x="10415523" y="1623021"/>
            <a:ext cx="44015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 name="Rectangle 20"/>
          <p:cNvSpPr/>
          <p:nvPr/>
        </p:nvSpPr>
        <p:spPr bwMode="auto">
          <a:xfrm>
            <a:off x="9985362" y="2895778"/>
            <a:ext cx="1393557" cy="294386"/>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Docker Engine</a:t>
            </a:r>
          </a:p>
        </p:txBody>
      </p:sp>
      <p:pic>
        <p:nvPicPr>
          <p:cNvPr id="22" name="Picture 2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957699" y="3274008"/>
            <a:ext cx="1421220" cy="864583"/>
          </a:xfrm>
          <a:prstGeom prst="rect">
            <a:avLst/>
          </a:prstGeom>
        </p:spPr>
      </p:pic>
      <p:sp>
        <p:nvSpPr>
          <p:cNvPr id="25" name="Rectangle 24"/>
          <p:cNvSpPr/>
          <p:nvPr/>
        </p:nvSpPr>
        <p:spPr bwMode="auto">
          <a:xfrm>
            <a:off x="4128175" y="4813081"/>
            <a:ext cx="2165471" cy="75639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Windows Host</a:t>
            </a:r>
          </a:p>
        </p:txBody>
      </p:sp>
      <p:sp>
        <p:nvSpPr>
          <p:cNvPr id="26" name="Rectangle 25"/>
          <p:cNvSpPr/>
          <p:nvPr/>
        </p:nvSpPr>
        <p:spPr>
          <a:xfrm>
            <a:off x="10052684" y="3578456"/>
            <a:ext cx="582917"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Calibri" panose="020F0502020204030204"/>
                <a:ea typeface="+mn-ea"/>
                <a:cs typeface="+mn-cs"/>
              </a:rPr>
              <a:t>Linux</a:t>
            </a:r>
          </a:p>
        </p:txBody>
      </p:sp>
      <p:sp>
        <p:nvSpPr>
          <p:cNvPr id="27" name="Rectangle 26"/>
          <p:cNvSpPr/>
          <p:nvPr/>
        </p:nvSpPr>
        <p:spPr>
          <a:xfrm>
            <a:off x="5544446" y="3625986"/>
            <a:ext cx="582917"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Calibri" panose="020F0502020204030204"/>
                <a:ea typeface="+mn-ea"/>
                <a:cs typeface="+mn-cs"/>
              </a:rPr>
              <a:t>VM</a:t>
            </a:r>
          </a:p>
        </p:txBody>
      </p:sp>
      <p:pic>
        <p:nvPicPr>
          <p:cNvPr id="29" name="Picture 28"/>
          <p:cNvPicPr>
            <a:picLocks noChangeAspect="1"/>
          </p:cNvPicPr>
          <p:nvPr/>
        </p:nvPicPr>
        <p:blipFill>
          <a:blip r:embed="rId7">
            <a:duotone>
              <a:prstClr val="black"/>
              <a:schemeClr val="accent1">
                <a:tint val="45000"/>
                <a:satMod val="400000"/>
              </a:schemeClr>
            </a:duotone>
          </a:blip>
          <a:stretch>
            <a:fillRect/>
          </a:stretch>
        </p:blipFill>
        <p:spPr>
          <a:xfrm>
            <a:off x="7172412" y="2355744"/>
            <a:ext cx="980445" cy="511422"/>
          </a:xfrm>
          <a:prstGeom prst="rect">
            <a:avLst/>
          </a:prstGeom>
        </p:spPr>
      </p:pic>
      <p:pic>
        <p:nvPicPr>
          <p:cNvPr id="34" name="Picture 33"/>
          <p:cNvPicPr>
            <a:picLocks noChangeAspect="1"/>
          </p:cNvPicPr>
          <p:nvPr/>
        </p:nvPicPr>
        <p:blipFill>
          <a:blip r:embed="rId8">
            <a:duotone>
              <a:schemeClr val="accent2">
                <a:shade val="45000"/>
                <a:satMod val="135000"/>
              </a:schemeClr>
              <a:prstClr val="white"/>
            </a:duotone>
          </a:blip>
          <a:stretch>
            <a:fillRect/>
          </a:stretch>
        </p:blipFill>
        <p:spPr>
          <a:xfrm>
            <a:off x="8606648" y="2551096"/>
            <a:ext cx="977103" cy="558678"/>
          </a:xfrm>
          <a:prstGeom prst="rect">
            <a:avLst/>
          </a:prstGeom>
        </p:spPr>
      </p:pic>
      <p:sp>
        <p:nvSpPr>
          <p:cNvPr id="35" name="TextBox 34"/>
          <p:cNvSpPr txBox="1"/>
          <p:nvPr/>
        </p:nvSpPr>
        <p:spPr>
          <a:xfrm>
            <a:off x="8435964" y="1034384"/>
            <a:ext cx="1463040" cy="976914"/>
          </a:xfrm>
          <a:prstGeom prst="rect">
            <a:avLst/>
          </a:prstGeom>
          <a:solidFill>
            <a:srgbClr val="FFFF00"/>
          </a:solidFill>
        </p:spPr>
        <p:txBody>
          <a:bodyPr wrap="square" lIns="179285" tIns="0" rIns="179285" bIns="89642"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Windows Server</a:t>
            </a:r>
            <a:b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b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Containers on VM</a:t>
            </a:r>
          </a:p>
        </p:txBody>
      </p:sp>
      <p:sp>
        <p:nvSpPr>
          <p:cNvPr id="36" name="Right Arrow 35"/>
          <p:cNvSpPr/>
          <p:nvPr/>
        </p:nvSpPr>
        <p:spPr bwMode="auto">
          <a:xfrm rot="5400000">
            <a:off x="7445222" y="1743698"/>
            <a:ext cx="399528"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7" name="TextBox 36"/>
          <p:cNvSpPr txBox="1"/>
          <p:nvPr/>
        </p:nvSpPr>
        <p:spPr>
          <a:xfrm>
            <a:off x="6901111" y="1027953"/>
            <a:ext cx="1463040" cy="859959"/>
          </a:xfrm>
          <a:prstGeom prst="rect">
            <a:avLst/>
          </a:prstGeom>
          <a:solidFill>
            <a:srgbClr val="FFFF00"/>
          </a:solidFill>
        </p:spPr>
        <p:txBody>
          <a:bodyPr wrap="square" lIns="179285" tIns="0" rIns="179285" bIns="89642"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Hyper-V</a:t>
            </a:r>
            <a:b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b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Containers</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on VM</a:t>
            </a:r>
          </a:p>
        </p:txBody>
      </p:sp>
      <p:sp>
        <p:nvSpPr>
          <p:cNvPr id="38" name="Rectangle 37"/>
          <p:cNvSpPr/>
          <p:nvPr/>
        </p:nvSpPr>
        <p:spPr bwMode="auto">
          <a:xfrm>
            <a:off x="6961119" y="2963434"/>
            <a:ext cx="1376457" cy="285646"/>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Hyper-V </a:t>
            </a:r>
            <a:r>
              <a:rPr kumimoji="0" lang="en-US" sz="1050"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Hypervisor</a:t>
            </a:r>
          </a:p>
        </p:txBody>
      </p:sp>
      <p:sp>
        <p:nvSpPr>
          <p:cNvPr id="39" name="Right Arrow 38"/>
          <p:cNvSpPr/>
          <p:nvPr/>
        </p:nvSpPr>
        <p:spPr bwMode="auto">
          <a:xfrm rot="5400000">
            <a:off x="8859143" y="1942605"/>
            <a:ext cx="44015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40" name="Picture 3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916356" y="3279963"/>
            <a:ext cx="1421220" cy="864583"/>
          </a:xfrm>
          <a:prstGeom prst="rect">
            <a:avLst/>
          </a:prstGeom>
        </p:spPr>
      </p:pic>
      <p:pic>
        <p:nvPicPr>
          <p:cNvPr id="42" name="Picture 4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14724" y="3274008"/>
            <a:ext cx="1421220" cy="864583"/>
          </a:xfrm>
          <a:prstGeom prst="rect">
            <a:avLst/>
          </a:prstGeom>
        </p:spPr>
      </p:pic>
      <p:sp>
        <p:nvSpPr>
          <p:cNvPr id="47" name="Double Brace 46"/>
          <p:cNvSpPr/>
          <p:nvPr/>
        </p:nvSpPr>
        <p:spPr>
          <a:xfrm>
            <a:off x="1043795" y="4438972"/>
            <a:ext cx="1547509" cy="133871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TextBox 47"/>
          <p:cNvSpPr txBox="1"/>
          <p:nvPr/>
        </p:nvSpPr>
        <p:spPr>
          <a:xfrm>
            <a:off x="1083433" y="4433508"/>
            <a:ext cx="1507871" cy="1344177"/>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ysClr val="windowText" lastClr="000000"/>
                </a:solidFill>
                <a:effectLst/>
                <a:uLnTx/>
                <a:uFillTx/>
                <a:latin typeface="Calibri" panose="020F0502020204030204"/>
                <a:ea typeface="+mn-ea"/>
                <a:cs typeface="+mn-cs"/>
              </a:rPr>
              <a:t>Azure</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ysClr val="windowText" lastClr="000000"/>
                </a:solidFill>
                <a:effectLst/>
                <a:uLnTx/>
                <a:uFillTx/>
                <a:latin typeface="Calibri" panose="020F0502020204030204"/>
                <a:ea typeface="+mn-ea"/>
                <a:cs typeface="+mn-cs"/>
              </a:rPr>
              <a:t>Abstracts VM</a:t>
            </a:r>
          </a:p>
        </p:txBody>
      </p:sp>
      <p:pic>
        <p:nvPicPr>
          <p:cNvPr id="49" name="Picture 48"/>
          <p:cNvPicPr>
            <a:picLocks noChangeAspect="1"/>
          </p:cNvPicPr>
          <p:nvPr/>
        </p:nvPicPr>
        <p:blipFill>
          <a:blip r:embed="rId7">
            <a:duotone>
              <a:prstClr val="black"/>
              <a:schemeClr val="accent1">
                <a:tint val="45000"/>
                <a:satMod val="400000"/>
              </a:schemeClr>
            </a:duotone>
          </a:blip>
          <a:stretch>
            <a:fillRect/>
          </a:stretch>
        </p:blipFill>
        <p:spPr>
          <a:xfrm>
            <a:off x="1280989" y="3782195"/>
            <a:ext cx="988326" cy="515533"/>
          </a:xfrm>
          <a:prstGeom prst="rect">
            <a:avLst/>
          </a:prstGeom>
        </p:spPr>
      </p:pic>
      <p:sp>
        <p:nvSpPr>
          <p:cNvPr id="50" name="Right Arrow 22"/>
          <p:cNvSpPr/>
          <p:nvPr/>
        </p:nvSpPr>
        <p:spPr bwMode="auto">
          <a:xfrm rot="5400000">
            <a:off x="1642018" y="3132597"/>
            <a:ext cx="388420" cy="753026"/>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1" name="TextBox 50"/>
          <p:cNvSpPr txBox="1"/>
          <p:nvPr/>
        </p:nvSpPr>
        <p:spPr>
          <a:xfrm>
            <a:off x="1083433" y="1910344"/>
            <a:ext cx="1464425" cy="1275457"/>
          </a:xfrm>
          <a:prstGeom prst="rect">
            <a:avLst/>
          </a:prstGeom>
          <a:solidFill>
            <a:srgbClr val="FFFF00"/>
          </a:solidFill>
        </p:spPr>
        <p:txBody>
          <a:bodyPr wrap="square" lIns="179285" tIns="0" rIns="179285" bIns="89642"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Azure</a:t>
            </a:r>
            <a:b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b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Containers</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ACS … Containers As A Service</a:t>
            </a:r>
          </a:p>
        </p:txBody>
      </p:sp>
      <p:sp>
        <p:nvSpPr>
          <p:cNvPr id="52" name="Rectangle 51"/>
          <p:cNvSpPr/>
          <p:nvPr/>
        </p:nvSpPr>
        <p:spPr bwMode="auto">
          <a:xfrm rot="10800000" flipV="1">
            <a:off x="8582415" y="3106257"/>
            <a:ext cx="1025567" cy="217191"/>
          </a:xfrm>
          <a:prstGeom prst="rect">
            <a:avLst/>
          </a:prstGeom>
          <a:solidFill>
            <a:srgbClr val="0070C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 Service</a:t>
            </a:r>
            <a:endParaRPr kumimoji="0" lang="en-US" sz="900"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41" name="Arrow: Left 40"/>
          <p:cNvSpPr/>
          <p:nvPr/>
        </p:nvSpPr>
        <p:spPr>
          <a:xfrm rot="18464616">
            <a:off x="10748039" y="2066699"/>
            <a:ext cx="1802108" cy="9627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mn-cs"/>
              </a:rPr>
              <a:t>Linux OR Windows</a:t>
            </a:r>
          </a:p>
        </p:txBody>
      </p:sp>
      <p:sp>
        <p:nvSpPr>
          <p:cNvPr id="43" name="Cloud 42"/>
          <p:cNvSpPr/>
          <p:nvPr/>
        </p:nvSpPr>
        <p:spPr>
          <a:xfrm>
            <a:off x="6428230" y="4280328"/>
            <a:ext cx="5678640" cy="203226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latin typeface="Calibri" panose="020F0502020204030204"/>
                <a:ea typeface="+mn-ea"/>
                <a:cs typeface="+mn-cs"/>
              </a:rPr>
              <a:t>Windows Containers can run on Windows 10 and Nano too</a:t>
            </a:r>
            <a:r>
              <a:rPr kumimoji="0" lang="en-US" sz="3200" b="0" i="0" u="none" strike="noStrike" kern="0" cap="none" spc="0" normalizeH="0" baseline="0" noProof="0" dirty="0">
                <a:ln>
                  <a:noFill/>
                </a:ln>
                <a:solidFill>
                  <a:sysClr val="windowText" lastClr="000000"/>
                </a:solidFill>
                <a:effectLst/>
                <a:uLnTx/>
                <a:uFillTx/>
                <a:latin typeface="Calibri" panose="020F0502020204030204"/>
                <a:ea typeface="+mn-ea"/>
                <a:cs typeface="+mn-cs"/>
                <a:sym typeface="Wingdings" panose="05000000000000000000" pitchFamily="2" charset="2"/>
              </a:rPr>
              <a:t>! </a:t>
            </a:r>
          </a:p>
        </p:txBody>
      </p:sp>
      <p:sp>
        <p:nvSpPr>
          <p:cNvPr id="54" name="Rectangle 53"/>
          <p:cNvSpPr/>
          <p:nvPr/>
        </p:nvSpPr>
        <p:spPr bwMode="auto">
          <a:xfrm rot="10800000" flipV="1">
            <a:off x="4170745" y="3703276"/>
            <a:ext cx="1025567" cy="299851"/>
          </a:xfrm>
          <a:prstGeom prst="rect">
            <a:avLst/>
          </a:prstGeom>
          <a:solidFill>
            <a:srgbClr val="0070C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 Service</a:t>
            </a:r>
            <a:endParaRPr kumimoji="0" lang="en-US" sz="1000"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Tree>
    <p:extLst>
      <p:ext uri="{BB962C8B-B14F-4D97-AF65-F5344CB8AC3E}">
        <p14:creationId xmlns:p14="http://schemas.microsoft.com/office/powerpoint/2010/main" val="29847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ppt_x"/>
                                          </p:val>
                                        </p:tav>
                                        <p:tav tm="100000">
                                          <p:val>
                                            <p:strVal val="#ppt_x"/>
                                          </p:val>
                                        </p:tav>
                                      </p:tavLst>
                                    </p:anim>
                                    <p:anim calcmode="lin" valueType="num">
                                      <p:cBhvr additive="base">
                                        <p:cTn id="3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500" fill="hold"/>
                                        <p:tgtEl>
                                          <p:spTgt spid="42"/>
                                        </p:tgtEl>
                                        <p:attrNameLst>
                                          <p:attrName>ppt_x</p:attrName>
                                        </p:attrNameLst>
                                      </p:cBhvr>
                                      <p:tavLst>
                                        <p:tav tm="0">
                                          <p:val>
                                            <p:strVal val="#ppt_x"/>
                                          </p:val>
                                        </p:tav>
                                        <p:tav tm="100000">
                                          <p:val>
                                            <p:strVal val="#ppt_x"/>
                                          </p:val>
                                        </p:tav>
                                      </p:tavLst>
                                    </p:anim>
                                    <p:anim calcmode="lin" valueType="num">
                                      <p:cBhvr additive="base">
                                        <p:cTn id="52" dur="500" fill="hold"/>
                                        <p:tgtEl>
                                          <p:spTgt spid="4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cBhvr additive="base">
                                        <p:cTn id="55" dur="500" fill="hold"/>
                                        <p:tgtEl>
                                          <p:spTgt spid="52"/>
                                        </p:tgtEl>
                                        <p:attrNameLst>
                                          <p:attrName>ppt_x</p:attrName>
                                        </p:attrNameLst>
                                      </p:cBhvr>
                                      <p:tavLst>
                                        <p:tav tm="0">
                                          <p:val>
                                            <p:strVal val="#ppt_x"/>
                                          </p:val>
                                        </p:tav>
                                        <p:tav tm="100000">
                                          <p:val>
                                            <p:strVal val="#ppt_x"/>
                                          </p:val>
                                        </p:tav>
                                      </p:tavLst>
                                    </p:anim>
                                    <p:anim calcmode="lin" valueType="num">
                                      <p:cBhvr additive="base">
                                        <p:cTn id="5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additive="base">
                                        <p:cTn id="65" dur="500" fill="hold"/>
                                        <p:tgtEl>
                                          <p:spTgt spid="36"/>
                                        </p:tgtEl>
                                        <p:attrNameLst>
                                          <p:attrName>ppt_x</p:attrName>
                                        </p:attrNameLst>
                                      </p:cBhvr>
                                      <p:tavLst>
                                        <p:tav tm="0">
                                          <p:val>
                                            <p:strVal val="#ppt_x"/>
                                          </p:val>
                                        </p:tav>
                                        <p:tav tm="100000">
                                          <p:val>
                                            <p:strVal val="#ppt_x"/>
                                          </p:val>
                                        </p:tav>
                                      </p:tavLst>
                                    </p:anim>
                                    <p:anim calcmode="lin" valueType="num">
                                      <p:cBhvr additive="base">
                                        <p:cTn id="66" dur="500" fill="hold"/>
                                        <p:tgtEl>
                                          <p:spTgt spid="3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 calcmode="lin" valueType="num">
                                      <p:cBhvr additive="base">
                                        <p:cTn id="73" dur="500" fill="hold"/>
                                        <p:tgtEl>
                                          <p:spTgt spid="38"/>
                                        </p:tgtEl>
                                        <p:attrNameLst>
                                          <p:attrName>ppt_x</p:attrName>
                                        </p:attrNameLst>
                                      </p:cBhvr>
                                      <p:tavLst>
                                        <p:tav tm="0">
                                          <p:val>
                                            <p:strVal val="#ppt_x"/>
                                          </p:val>
                                        </p:tav>
                                        <p:tav tm="100000">
                                          <p:val>
                                            <p:strVal val="#ppt_x"/>
                                          </p:val>
                                        </p:tav>
                                      </p:tavLst>
                                    </p:anim>
                                    <p:anim calcmode="lin" valueType="num">
                                      <p:cBhvr additive="base">
                                        <p:cTn id="74" dur="500" fill="hold"/>
                                        <p:tgtEl>
                                          <p:spTgt spid="38"/>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500" fill="hold"/>
                                        <p:tgtEl>
                                          <p:spTgt spid="40"/>
                                        </p:tgtEl>
                                        <p:attrNameLst>
                                          <p:attrName>ppt_x</p:attrName>
                                        </p:attrNameLst>
                                      </p:cBhvr>
                                      <p:tavLst>
                                        <p:tav tm="0">
                                          <p:val>
                                            <p:strVal val="#ppt_x"/>
                                          </p:val>
                                        </p:tav>
                                        <p:tav tm="100000">
                                          <p:val>
                                            <p:strVal val="#ppt_x"/>
                                          </p:val>
                                        </p:tav>
                                      </p:tavLst>
                                    </p:anim>
                                    <p:anim calcmode="lin" valueType="num">
                                      <p:cBhvr additive="base">
                                        <p:cTn id="7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additive="base">
                                        <p:cTn id="87" dur="500" fill="hold"/>
                                        <p:tgtEl>
                                          <p:spTgt spid="32"/>
                                        </p:tgtEl>
                                        <p:attrNameLst>
                                          <p:attrName>ppt_x</p:attrName>
                                        </p:attrNameLst>
                                      </p:cBhvr>
                                      <p:tavLst>
                                        <p:tav tm="0">
                                          <p:val>
                                            <p:strVal val="#ppt_x"/>
                                          </p:val>
                                        </p:tav>
                                        <p:tav tm="100000">
                                          <p:val>
                                            <p:strVal val="#ppt_x"/>
                                          </p:val>
                                        </p:tav>
                                      </p:tavLst>
                                    </p:anim>
                                    <p:anim calcmode="lin" valueType="num">
                                      <p:cBhvr additive="base">
                                        <p:cTn id="88" dur="500" fill="hold"/>
                                        <p:tgtEl>
                                          <p:spTgt spid="3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anim calcmode="lin" valueType="num">
                                      <p:cBhvr additive="base">
                                        <p:cTn id="91" dur="500" fill="hold"/>
                                        <p:tgtEl>
                                          <p:spTgt spid="53"/>
                                        </p:tgtEl>
                                        <p:attrNameLst>
                                          <p:attrName>ppt_x</p:attrName>
                                        </p:attrNameLst>
                                      </p:cBhvr>
                                      <p:tavLst>
                                        <p:tav tm="0">
                                          <p:val>
                                            <p:strVal val="#ppt_x"/>
                                          </p:val>
                                        </p:tav>
                                        <p:tav tm="100000">
                                          <p:val>
                                            <p:strVal val="#ppt_x"/>
                                          </p:val>
                                        </p:tav>
                                      </p:tavLst>
                                    </p:anim>
                                    <p:anim calcmode="lin" valueType="num">
                                      <p:cBhvr additive="base">
                                        <p:cTn id="92" dur="500" fill="hold"/>
                                        <p:tgtEl>
                                          <p:spTgt spid="53"/>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additive="base">
                                        <p:cTn id="95" dur="500" fill="hold"/>
                                        <p:tgtEl>
                                          <p:spTgt spid="27"/>
                                        </p:tgtEl>
                                        <p:attrNameLst>
                                          <p:attrName>ppt_x</p:attrName>
                                        </p:attrNameLst>
                                      </p:cBhvr>
                                      <p:tavLst>
                                        <p:tav tm="0">
                                          <p:val>
                                            <p:strVal val="#ppt_x"/>
                                          </p:val>
                                        </p:tav>
                                        <p:tav tm="100000">
                                          <p:val>
                                            <p:strVal val="#ppt_x"/>
                                          </p:val>
                                        </p:tav>
                                      </p:tavLst>
                                    </p:anim>
                                    <p:anim calcmode="lin" valueType="num">
                                      <p:cBhvr additive="base">
                                        <p:cTn id="9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5"/>
                                        </p:tgtEl>
                                        <p:attrNameLst>
                                          <p:attrName>style.visibility</p:attrName>
                                        </p:attrNameLst>
                                      </p:cBhvr>
                                      <p:to>
                                        <p:strVal val="visible"/>
                                      </p:to>
                                    </p:set>
                                    <p:anim calcmode="lin" valueType="num">
                                      <p:cBhvr additive="base">
                                        <p:cTn id="101" dur="500" fill="hold"/>
                                        <p:tgtEl>
                                          <p:spTgt spid="15"/>
                                        </p:tgtEl>
                                        <p:attrNameLst>
                                          <p:attrName>ppt_x</p:attrName>
                                        </p:attrNameLst>
                                      </p:cBhvr>
                                      <p:tavLst>
                                        <p:tav tm="0">
                                          <p:val>
                                            <p:strVal val="#ppt_x"/>
                                          </p:val>
                                        </p:tav>
                                        <p:tav tm="100000">
                                          <p:val>
                                            <p:strVal val="#ppt_x"/>
                                          </p:val>
                                        </p:tav>
                                      </p:tavLst>
                                    </p:anim>
                                    <p:anim calcmode="lin" valueType="num">
                                      <p:cBhvr additive="base">
                                        <p:cTn id="102" dur="500" fill="hold"/>
                                        <p:tgtEl>
                                          <p:spTgt spid="15"/>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6"/>
                                        </p:tgtEl>
                                        <p:attrNameLst>
                                          <p:attrName>style.visibility</p:attrName>
                                        </p:attrNameLst>
                                      </p:cBhvr>
                                      <p:to>
                                        <p:strVal val="visible"/>
                                      </p:to>
                                    </p:set>
                                    <p:anim calcmode="lin" valueType="num">
                                      <p:cBhvr additive="base">
                                        <p:cTn id="105" dur="500" fill="hold"/>
                                        <p:tgtEl>
                                          <p:spTgt spid="46"/>
                                        </p:tgtEl>
                                        <p:attrNameLst>
                                          <p:attrName>ppt_x</p:attrName>
                                        </p:attrNameLst>
                                      </p:cBhvr>
                                      <p:tavLst>
                                        <p:tav tm="0">
                                          <p:val>
                                            <p:strVal val="#ppt_x"/>
                                          </p:val>
                                        </p:tav>
                                        <p:tav tm="100000">
                                          <p:val>
                                            <p:strVal val="#ppt_x"/>
                                          </p:val>
                                        </p:tav>
                                      </p:tavLst>
                                    </p:anim>
                                    <p:anim calcmode="lin" valueType="num">
                                      <p:cBhvr additive="base">
                                        <p:cTn id="106" dur="500" fill="hold"/>
                                        <p:tgtEl>
                                          <p:spTgt spid="46"/>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75"/>
                                        </p:tgtEl>
                                        <p:attrNameLst>
                                          <p:attrName>style.visibility</p:attrName>
                                        </p:attrNameLst>
                                      </p:cBhvr>
                                      <p:to>
                                        <p:strVal val="visible"/>
                                      </p:to>
                                    </p:set>
                                    <p:anim calcmode="lin" valueType="num">
                                      <p:cBhvr additive="base">
                                        <p:cTn id="109" dur="500" fill="hold"/>
                                        <p:tgtEl>
                                          <p:spTgt spid="75"/>
                                        </p:tgtEl>
                                        <p:attrNameLst>
                                          <p:attrName>ppt_x</p:attrName>
                                        </p:attrNameLst>
                                      </p:cBhvr>
                                      <p:tavLst>
                                        <p:tav tm="0">
                                          <p:val>
                                            <p:strVal val="#ppt_x"/>
                                          </p:val>
                                        </p:tav>
                                        <p:tav tm="100000">
                                          <p:val>
                                            <p:strVal val="#ppt_x"/>
                                          </p:val>
                                        </p:tav>
                                      </p:tavLst>
                                    </p:anim>
                                    <p:anim calcmode="lin" valueType="num">
                                      <p:cBhvr additive="base">
                                        <p:cTn id="110" dur="500" fill="hold"/>
                                        <p:tgtEl>
                                          <p:spTgt spid="75"/>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76"/>
                                        </p:tgtEl>
                                        <p:attrNameLst>
                                          <p:attrName>style.visibility</p:attrName>
                                        </p:attrNameLst>
                                      </p:cBhvr>
                                      <p:to>
                                        <p:strVal val="visible"/>
                                      </p:to>
                                    </p:set>
                                    <p:anim calcmode="lin" valueType="num">
                                      <p:cBhvr additive="base">
                                        <p:cTn id="113" dur="500" fill="hold"/>
                                        <p:tgtEl>
                                          <p:spTgt spid="76"/>
                                        </p:tgtEl>
                                        <p:attrNameLst>
                                          <p:attrName>ppt_x</p:attrName>
                                        </p:attrNameLst>
                                      </p:cBhvr>
                                      <p:tavLst>
                                        <p:tav tm="0">
                                          <p:val>
                                            <p:strVal val="#ppt_x"/>
                                          </p:val>
                                        </p:tav>
                                        <p:tav tm="100000">
                                          <p:val>
                                            <p:strVal val="#ppt_x"/>
                                          </p:val>
                                        </p:tav>
                                      </p:tavLst>
                                    </p:anim>
                                    <p:anim calcmode="lin" valueType="num">
                                      <p:cBhvr additive="base">
                                        <p:cTn id="114" dur="500" fill="hold"/>
                                        <p:tgtEl>
                                          <p:spTgt spid="76"/>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54"/>
                                        </p:tgtEl>
                                        <p:attrNameLst>
                                          <p:attrName>style.visibility</p:attrName>
                                        </p:attrNameLst>
                                      </p:cBhvr>
                                      <p:to>
                                        <p:strVal val="visible"/>
                                      </p:to>
                                    </p:set>
                                    <p:anim calcmode="lin" valueType="num">
                                      <p:cBhvr additive="base">
                                        <p:cTn id="117" dur="500" fill="hold"/>
                                        <p:tgtEl>
                                          <p:spTgt spid="54"/>
                                        </p:tgtEl>
                                        <p:attrNameLst>
                                          <p:attrName>ppt_x</p:attrName>
                                        </p:attrNameLst>
                                      </p:cBhvr>
                                      <p:tavLst>
                                        <p:tav tm="0">
                                          <p:val>
                                            <p:strVal val="#ppt_x"/>
                                          </p:val>
                                        </p:tav>
                                        <p:tav tm="100000">
                                          <p:val>
                                            <p:strVal val="#ppt_x"/>
                                          </p:val>
                                        </p:tav>
                                      </p:tavLst>
                                    </p:anim>
                                    <p:anim calcmode="lin" valueType="num">
                                      <p:cBhvr additive="base">
                                        <p:cTn id="11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45"/>
                                        </p:tgtEl>
                                        <p:attrNameLst>
                                          <p:attrName>style.visibility</p:attrName>
                                        </p:attrNameLst>
                                      </p:cBhvr>
                                      <p:to>
                                        <p:strVal val="visible"/>
                                      </p:to>
                                    </p:set>
                                    <p:anim calcmode="lin" valueType="num">
                                      <p:cBhvr additive="base">
                                        <p:cTn id="123" dur="500" fill="hold"/>
                                        <p:tgtEl>
                                          <p:spTgt spid="45"/>
                                        </p:tgtEl>
                                        <p:attrNameLst>
                                          <p:attrName>ppt_x</p:attrName>
                                        </p:attrNameLst>
                                      </p:cBhvr>
                                      <p:tavLst>
                                        <p:tav tm="0">
                                          <p:val>
                                            <p:strVal val="#ppt_x"/>
                                          </p:val>
                                        </p:tav>
                                        <p:tav tm="100000">
                                          <p:val>
                                            <p:strVal val="#ppt_x"/>
                                          </p:val>
                                        </p:tav>
                                      </p:tavLst>
                                    </p:anim>
                                    <p:anim calcmode="lin" valueType="num">
                                      <p:cBhvr additive="base">
                                        <p:cTn id="124" dur="500" fill="hold"/>
                                        <p:tgtEl>
                                          <p:spTgt spid="45"/>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73"/>
                                        </p:tgtEl>
                                        <p:attrNameLst>
                                          <p:attrName>style.visibility</p:attrName>
                                        </p:attrNameLst>
                                      </p:cBhvr>
                                      <p:to>
                                        <p:strVal val="visible"/>
                                      </p:to>
                                    </p:set>
                                    <p:anim calcmode="lin" valueType="num">
                                      <p:cBhvr additive="base">
                                        <p:cTn id="127" dur="500" fill="hold"/>
                                        <p:tgtEl>
                                          <p:spTgt spid="73"/>
                                        </p:tgtEl>
                                        <p:attrNameLst>
                                          <p:attrName>ppt_x</p:attrName>
                                        </p:attrNameLst>
                                      </p:cBhvr>
                                      <p:tavLst>
                                        <p:tav tm="0">
                                          <p:val>
                                            <p:strVal val="#ppt_x"/>
                                          </p:val>
                                        </p:tav>
                                        <p:tav tm="100000">
                                          <p:val>
                                            <p:strVal val="#ppt_x"/>
                                          </p:val>
                                        </p:tav>
                                      </p:tavLst>
                                    </p:anim>
                                    <p:anim calcmode="lin" valueType="num">
                                      <p:cBhvr additive="base">
                                        <p:cTn id="128" dur="500" fill="hold"/>
                                        <p:tgtEl>
                                          <p:spTgt spid="7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74"/>
                                        </p:tgtEl>
                                        <p:attrNameLst>
                                          <p:attrName>style.visibility</p:attrName>
                                        </p:attrNameLst>
                                      </p:cBhvr>
                                      <p:to>
                                        <p:strVal val="visible"/>
                                      </p:to>
                                    </p:set>
                                    <p:anim calcmode="lin" valueType="num">
                                      <p:cBhvr additive="base">
                                        <p:cTn id="131" dur="500" fill="hold"/>
                                        <p:tgtEl>
                                          <p:spTgt spid="74"/>
                                        </p:tgtEl>
                                        <p:attrNameLst>
                                          <p:attrName>ppt_x</p:attrName>
                                        </p:attrNameLst>
                                      </p:cBhvr>
                                      <p:tavLst>
                                        <p:tav tm="0">
                                          <p:val>
                                            <p:strVal val="#ppt_x"/>
                                          </p:val>
                                        </p:tav>
                                        <p:tav tm="100000">
                                          <p:val>
                                            <p:strVal val="#ppt_x"/>
                                          </p:val>
                                        </p:tav>
                                      </p:tavLst>
                                    </p:anim>
                                    <p:anim calcmode="lin" valueType="num">
                                      <p:cBhvr additive="base">
                                        <p:cTn id="132"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fade">
                                      <p:cBhvr>
                                        <p:cTn id="137" dur="1000"/>
                                        <p:tgtEl>
                                          <p:spTgt spid="47"/>
                                        </p:tgtEl>
                                      </p:cBhvr>
                                    </p:animEffect>
                                    <p:anim calcmode="lin" valueType="num">
                                      <p:cBhvr>
                                        <p:cTn id="138" dur="1000" fill="hold"/>
                                        <p:tgtEl>
                                          <p:spTgt spid="47"/>
                                        </p:tgtEl>
                                        <p:attrNameLst>
                                          <p:attrName>ppt_x</p:attrName>
                                        </p:attrNameLst>
                                      </p:cBhvr>
                                      <p:tavLst>
                                        <p:tav tm="0">
                                          <p:val>
                                            <p:strVal val="#ppt_x"/>
                                          </p:val>
                                        </p:tav>
                                        <p:tav tm="100000">
                                          <p:val>
                                            <p:strVal val="#ppt_x"/>
                                          </p:val>
                                        </p:tav>
                                      </p:tavLst>
                                    </p:anim>
                                    <p:anim calcmode="lin" valueType="num">
                                      <p:cBhvr>
                                        <p:cTn id="139" dur="1000" fill="hold"/>
                                        <p:tgtEl>
                                          <p:spTgt spid="47"/>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fade">
                                      <p:cBhvr>
                                        <p:cTn id="142" dur="1000"/>
                                        <p:tgtEl>
                                          <p:spTgt spid="48"/>
                                        </p:tgtEl>
                                      </p:cBhvr>
                                    </p:animEffect>
                                    <p:anim calcmode="lin" valueType="num">
                                      <p:cBhvr>
                                        <p:cTn id="143" dur="1000" fill="hold"/>
                                        <p:tgtEl>
                                          <p:spTgt spid="48"/>
                                        </p:tgtEl>
                                        <p:attrNameLst>
                                          <p:attrName>ppt_x</p:attrName>
                                        </p:attrNameLst>
                                      </p:cBhvr>
                                      <p:tavLst>
                                        <p:tav tm="0">
                                          <p:val>
                                            <p:strVal val="#ppt_x"/>
                                          </p:val>
                                        </p:tav>
                                        <p:tav tm="100000">
                                          <p:val>
                                            <p:strVal val="#ppt_x"/>
                                          </p:val>
                                        </p:tav>
                                      </p:tavLst>
                                    </p:anim>
                                    <p:anim calcmode="lin" valueType="num">
                                      <p:cBhvr>
                                        <p:cTn id="144" dur="1000" fill="hold"/>
                                        <p:tgtEl>
                                          <p:spTgt spid="48"/>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49"/>
                                        </p:tgtEl>
                                        <p:attrNameLst>
                                          <p:attrName>style.visibility</p:attrName>
                                        </p:attrNameLst>
                                      </p:cBhvr>
                                      <p:to>
                                        <p:strVal val="visible"/>
                                      </p:to>
                                    </p:set>
                                    <p:animEffect transition="in" filter="fade">
                                      <p:cBhvr>
                                        <p:cTn id="147" dur="1000"/>
                                        <p:tgtEl>
                                          <p:spTgt spid="49"/>
                                        </p:tgtEl>
                                      </p:cBhvr>
                                    </p:animEffect>
                                    <p:anim calcmode="lin" valueType="num">
                                      <p:cBhvr>
                                        <p:cTn id="148" dur="1000" fill="hold"/>
                                        <p:tgtEl>
                                          <p:spTgt spid="49"/>
                                        </p:tgtEl>
                                        <p:attrNameLst>
                                          <p:attrName>ppt_x</p:attrName>
                                        </p:attrNameLst>
                                      </p:cBhvr>
                                      <p:tavLst>
                                        <p:tav tm="0">
                                          <p:val>
                                            <p:strVal val="#ppt_x"/>
                                          </p:val>
                                        </p:tav>
                                        <p:tav tm="100000">
                                          <p:val>
                                            <p:strVal val="#ppt_x"/>
                                          </p:val>
                                        </p:tav>
                                      </p:tavLst>
                                    </p:anim>
                                    <p:anim calcmode="lin" valueType="num">
                                      <p:cBhvr>
                                        <p:cTn id="149" dur="1000" fill="hold"/>
                                        <p:tgtEl>
                                          <p:spTgt spid="49"/>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fade">
                                      <p:cBhvr>
                                        <p:cTn id="152" dur="1000"/>
                                        <p:tgtEl>
                                          <p:spTgt spid="50"/>
                                        </p:tgtEl>
                                      </p:cBhvr>
                                    </p:animEffect>
                                    <p:anim calcmode="lin" valueType="num">
                                      <p:cBhvr>
                                        <p:cTn id="153" dur="1000" fill="hold"/>
                                        <p:tgtEl>
                                          <p:spTgt spid="50"/>
                                        </p:tgtEl>
                                        <p:attrNameLst>
                                          <p:attrName>ppt_x</p:attrName>
                                        </p:attrNameLst>
                                      </p:cBhvr>
                                      <p:tavLst>
                                        <p:tav tm="0">
                                          <p:val>
                                            <p:strVal val="#ppt_x"/>
                                          </p:val>
                                        </p:tav>
                                        <p:tav tm="100000">
                                          <p:val>
                                            <p:strVal val="#ppt_x"/>
                                          </p:val>
                                        </p:tav>
                                      </p:tavLst>
                                    </p:anim>
                                    <p:anim calcmode="lin" valueType="num">
                                      <p:cBhvr>
                                        <p:cTn id="154" dur="1000" fill="hold"/>
                                        <p:tgtEl>
                                          <p:spTgt spid="50"/>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Effect transition="in" filter="fade">
                                      <p:cBhvr>
                                        <p:cTn id="157" dur="1000"/>
                                        <p:tgtEl>
                                          <p:spTgt spid="51"/>
                                        </p:tgtEl>
                                      </p:cBhvr>
                                    </p:animEffect>
                                    <p:anim calcmode="lin" valueType="num">
                                      <p:cBhvr>
                                        <p:cTn id="158" dur="1000" fill="hold"/>
                                        <p:tgtEl>
                                          <p:spTgt spid="51"/>
                                        </p:tgtEl>
                                        <p:attrNameLst>
                                          <p:attrName>ppt_x</p:attrName>
                                        </p:attrNameLst>
                                      </p:cBhvr>
                                      <p:tavLst>
                                        <p:tav tm="0">
                                          <p:val>
                                            <p:strVal val="#ppt_x"/>
                                          </p:val>
                                        </p:tav>
                                        <p:tav tm="100000">
                                          <p:val>
                                            <p:strVal val="#ppt_x"/>
                                          </p:val>
                                        </p:tav>
                                      </p:tavLst>
                                    </p:anim>
                                    <p:anim calcmode="lin" valueType="num">
                                      <p:cBhvr>
                                        <p:cTn id="15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2" presetClass="entr" presetSubtype="0" fill="hold" grpId="0" nodeType="clickEffect">
                                  <p:stCondLst>
                                    <p:cond delay="0"/>
                                  </p:stCondLst>
                                  <p:childTnLst>
                                    <p:set>
                                      <p:cBhvr>
                                        <p:cTn id="163" dur="1" fill="hold">
                                          <p:stCondLst>
                                            <p:cond delay="0"/>
                                          </p:stCondLst>
                                        </p:cTn>
                                        <p:tgtEl>
                                          <p:spTgt spid="43"/>
                                        </p:tgtEl>
                                        <p:attrNameLst>
                                          <p:attrName>style.visibility</p:attrName>
                                        </p:attrNameLst>
                                      </p:cBhvr>
                                      <p:to>
                                        <p:strVal val="visible"/>
                                      </p:to>
                                    </p:set>
                                    <p:animEffect transition="in" filter="fade">
                                      <p:cBhvr>
                                        <p:cTn id="164" dur="1000"/>
                                        <p:tgtEl>
                                          <p:spTgt spid="43"/>
                                        </p:tgtEl>
                                      </p:cBhvr>
                                    </p:animEffect>
                                    <p:anim calcmode="lin" valueType="num">
                                      <p:cBhvr>
                                        <p:cTn id="165" dur="1000" fill="hold"/>
                                        <p:tgtEl>
                                          <p:spTgt spid="43"/>
                                        </p:tgtEl>
                                        <p:attrNameLst>
                                          <p:attrName>ppt_x</p:attrName>
                                        </p:attrNameLst>
                                      </p:cBhvr>
                                      <p:tavLst>
                                        <p:tav tm="0">
                                          <p:val>
                                            <p:strVal val="#ppt_x"/>
                                          </p:val>
                                        </p:tav>
                                        <p:tav tm="100000">
                                          <p:val>
                                            <p:strVal val="#ppt_x"/>
                                          </p:val>
                                        </p:tav>
                                      </p:tavLst>
                                    </p:anim>
                                    <p:anim calcmode="lin" valueType="num">
                                      <p:cBhvr>
                                        <p:cTn id="16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4" grpId="0" animBg="1"/>
      <p:bldP spid="53" grpId="0" animBg="1"/>
      <p:bldP spid="73" grpId="0" animBg="1"/>
      <p:bldP spid="74" grpId="0" animBg="1"/>
      <p:bldP spid="75" grpId="0" animBg="1"/>
      <p:bldP spid="76" grpId="0" animBg="1"/>
      <p:bldP spid="19" grpId="0" animBg="1"/>
      <p:bldP spid="20" grpId="0" animBg="1"/>
      <p:bldP spid="21" grpId="0" animBg="1"/>
      <p:bldP spid="26" grpId="0"/>
      <p:bldP spid="27" grpId="0"/>
      <p:bldP spid="35" grpId="0" animBg="1"/>
      <p:bldP spid="36" grpId="0" animBg="1"/>
      <p:bldP spid="37" grpId="0" animBg="1"/>
      <p:bldP spid="38" grpId="0" animBg="1"/>
      <p:bldP spid="39" grpId="0" animBg="1"/>
      <p:bldP spid="47" grpId="0" animBg="1"/>
      <p:bldP spid="48" grpId="0"/>
      <p:bldP spid="50" grpId="0" animBg="1"/>
      <p:bldP spid="51" grpId="0" animBg="1"/>
      <p:bldP spid="52" grpId="0" animBg="1"/>
      <p:bldP spid="41" grpId="0" animBg="1"/>
      <p:bldP spid="43" grpId="0" animBg="1"/>
      <p:bldP spid="54"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the three stage conversation</a:t>
            </a:r>
          </a:p>
        </p:txBody>
      </p:sp>
      <p:grpSp>
        <p:nvGrpSpPr>
          <p:cNvPr id="8" name="Group 7"/>
          <p:cNvGrpSpPr/>
          <p:nvPr/>
        </p:nvGrpSpPr>
        <p:grpSpPr>
          <a:xfrm>
            <a:off x="4274539" y="5105641"/>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Process</a:t>
              </a:r>
            </a:p>
          </p:txBody>
        </p:sp>
      </p:grpSp>
      <p:grpSp>
        <p:nvGrpSpPr>
          <p:cNvPr id="9" name="Group 8"/>
          <p:cNvGrpSpPr/>
          <p:nvPr/>
        </p:nvGrpSpPr>
        <p:grpSpPr>
          <a:xfrm>
            <a:off x="8046854" y="5105642"/>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Products</a:t>
              </a:r>
            </a:p>
          </p:txBody>
        </p:sp>
      </p:grpSp>
      <p:grpSp>
        <p:nvGrpSpPr>
          <p:cNvPr id="19" name="Group 18"/>
          <p:cNvGrpSpPr/>
          <p:nvPr/>
        </p:nvGrpSpPr>
        <p:grpSpPr>
          <a:xfrm>
            <a:off x="502222" y="5110852"/>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06" y="1654142"/>
            <a:ext cx="1691063" cy="3026756"/>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04" y="2025814"/>
            <a:ext cx="1303997" cy="2559869"/>
          </a:xfrm>
          <a:prstGeom prst="rect">
            <a:avLst/>
          </a:prstGeom>
        </p:spPr>
      </p:pic>
      <p:grpSp>
        <p:nvGrpSpPr>
          <p:cNvPr id="5" name="Group 4"/>
          <p:cNvGrpSpPr/>
          <p:nvPr/>
        </p:nvGrpSpPr>
        <p:grpSpPr>
          <a:xfrm>
            <a:off x="4478999" y="1652855"/>
            <a:ext cx="3234003" cy="3235117"/>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4" name="Group 4"/>
          <p:cNvGrpSpPr>
            <a:grpSpLocks noChangeAspect="1"/>
          </p:cNvGrpSpPr>
          <p:nvPr/>
        </p:nvGrpSpPr>
        <p:grpSpPr bwMode="auto">
          <a:xfrm>
            <a:off x="7546466" y="1071961"/>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 name="TextBox 24"/>
          <p:cNvSpPr txBox="1"/>
          <p:nvPr/>
        </p:nvSpPr>
        <p:spPr>
          <a:xfrm>
            <a:off x="1144463" y="2817904"/>
            <a:ext cx="751236"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505050">
                        <a:lumMod val="50000"/>
                      </a:srgbClr>
                    </a:gs>
                    <a:gs pos="30000">
                      <a:srgbClr val="505050">
                        <a:lumMod val="50000"/>
                      </a:srgbClr>
                    </a:gs>
                  </a:gsLst>
                  <a:lin ang="5400000" scaled="0"/>
                </a:gradFill>
                <a:effectLst/>
                <a:uLnTx/>
                <a:uFillTx/>
                <a:latin typeface="Segoe UI"/>
                <a:ea typeface="+mn-ea"/>
                <a:cs typeface="+mn-cs"/>
              </a:rPr>
              <a:t>DEV</a:t>
            </a:r>
          </a:p>
        </p:txBody>
      </p:sp>
      <p:pic>
        <p:nvPicPr>
          <p:cNvPr id="56" name="Picture 55"/>
          <p:cNvPicPr>
            <a:picLocks/>
          </p:cNvPicPr>
          <p:nvPr/>
        </p:nvPicPr>
        <p:blipFill>
          <a:blip r:embed="rId9"/>
          <a:stretch>
            <a:fillRect/>
          </a:stretch>
        </p:blipFill>
        <p:spPr>
          <a:xfrm>
            <a:off x="2581197" y="2479241"/>
            <a:ext cx="121204" cy="134464"/>
          </a:xfrm>
          <a:prstGeom prst="rect">
            <a:avLst/>
          </a:prstGeom>
        </p:spPr>
      </p:pic>
      <p:pic>
        <p:nvPicPr>
          <p:cNvPr id="57" name="Picture 56"/>
          <p:cNvPicPr>
            <a:picLocks/>
          </p:cNvPicPr>
          <p:nvPr/>
        </p:nvPicPr>
        <p:blipFill>
          <a:blip r:embed="rId9"/>
          <a:stretch>
            <a:fillRect/>
          </a:stretch>
        </p:blipFill>
        <p:spPr>
          <a:xfrm flipH="1">
            <a:off x="2850343" y="2479241"/>
            <a:ext cx="121204" cy="134464"/>
          </a:xfrm>
          <a:prstGeom prst="rect">
            <a:avLst/>
          </a:prstGeom>
        </p:spPr>
      </p:pic>
      <p:sp>
        <p:nvSpPr>
          <p:cNvPr id="58" name="TextBox 57"/>
          <p:cNvSpPr txBox="1"/>
          <p:nvPr/>
        </p:nvSpPr>
        <p:spPr>
          <a:xfrm>
            <a:off x="2402004" y="2817904"/>
            <a:ext cx="751802"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sp>
        <p:nvSpPr>
          <p:cNvPr id="39" name="Rectangle 38"/>
          <p:cNvSpPr/>
          <p:nvPr/>
        </p:nvSpPr>
        <p:spPr>
          <a:xfrm>
            <a:off x="1587814" y="6075998"/>
            <a:ext cx="8563419"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gradFill>
                  <a:gsLst>
                    <a:gs pos="1250">
                      <a:srgbClr val="008272"/>
                    </a:gs>
                    <a:gs pos="100000">
                      <a:srgbClr val="008272"/>
                    </a:gs>
                  </a:gsLst>
                  <a:lin ang="0" scaled="0"/>
                </a:gradFill>
                <a:effectLst/>
                <a:uLnTx/>
                <a:uFillTx/>
                <a:latin typeface="Segoe UI"/>
                <a:ea typeface="+mn-ea"/>
                <a:cs typeface="+mn-cs"/>
              </a:rPr>
              <a:t>“Deliver a Product that Users Love!”</a:t>
            </a:r>
            <a:endParaRPr kumimoji="0" lang="en-US" sz="40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3" name="Group 42"/>
          <p:cNvGrpSpPr/>
          <p:nvPr/>
        </p:nvGrpSpPr>
        <p:grpSpPr>
          <a:xfrm>
            <a:off x="4342272" y="5105641"/>
            <a:ext cx="3578722" cy="869935"/>
            <a:chOff x="4359987" y="5622366"/>
            <a:chExt cx="3651001" cy="887505"/>
          </a:xfrm>
          <a:solidFill>
            <a:srgbClr val="B4009E"/>
          </a:solidFill>
        </p:grpSpPr>
        <p:sp>
          <p:nvSpPr>
            <p:cNvPr id="44" name="Rectangle 43"/>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2</a:t>
              </a:r>
            </a:p>
          </p:txBody>
        </p:sp>
        <p:sp>
          <p:nvSpPr>
            <p:cNvPr id="45" name="Rectangle 44"/>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Process</a:t>
              </a:r>
            </a:p>
          </p:txBody>
        </p:sp>
      </p:grpSp>
      <p:grpSp>
        <p:nvGrpSpPr>
          <p:cNvPr id="46" name="Group 45"/>
          <p:cNvGrpSpPr/>
          <p:nvPr/>
        </p:nvGrpSpPr>
        <p:grpSpPr>
          <a:xfrm>
            <a:off x="8114587" y="5105642"/>
            <a:ext cx="3578721" cy="869935"/>
            <a:chOff x="8208492" y="5622366"/>
            <a:chExt cx="3651000" cy="887505"/>
          </a:xfrm>
          <a:solidFill>
            <a:srgbClr val="E81123"/>
          </a:solidFill>
        </p:grpSpPr>
        <p:sp>
          <p:nvSpPr>
            <p:cNvPr id="47" name="Rectangle 46"/>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3</a:t>
              </a:r>
            </a:p>
          </p:txBody>
        </p:sp>
        <p:sp>
          <p:nvSpPr>
            <p:cNvPr id="48" name="Rectangle 47"/>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Tools</a:t>
              </a:r>
            </a:p>
          </p:txBody>
        </p:sp>
      </p:grpSp>
      <p:grpSp>
        <p:nvGrpSpPr>
          <p:cNvPr id="49" name="Group 48"/>
          <p:cNvGrpSpPr/>
          <p:nvPr/>
        </p:nvGrpSpPr>
        <p:grpSpPr>
          <a:xfrm>
            <a:off x="569955" y="5110852"/>
            <a:ext cx="3578722" cy="869935"/>
            <a:chOff x="511482" y="5622366"/>
            <a:chExt cx="3651001" cy="887505"/>
          </a:xfrm>
          <a:solidFill>
            <a:srgbClr val="5C2D91"/>
          </a:solidFill>
        </p:grpSpPr>
        <p:sp>
          <p:nvSpPr>
            <p:cNvPr id="50" name="Rectangle 49"/>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1</a:t>
              </a:r>
            </a:p>
          </p:txBody>
        </p:sp>
        <p:sp>
          <p:nvSpPr>
            <p:cNvPr id="51" name="Rectangle 50"/>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People</a:t>
              </a:r>
            </a:p>
          </p:txBody>
        </p:sp>
      </p:gr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039" y="1654142"/>
            <a:ext cx="1691063" cy="3026756"/>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9737" y="2025814"/>
            <a:ext cx="1303997" cy="2559869"/>
          </a:xfrm>
          <a:prstGeom prst="rect">
            <a:avLst/>
          </a:prstGeom>
        </p:spPr>
      </p:pic>
      <p:grpSp>
        <p:nvGrpSpPr>
          <p:cNvPr id="54" name="Group 53"/>
          <p:cNvGrpSpPr/>
          <p:nvPr/>
        </p:nvGrpSpPr>
        <p:grpSpPr>
          <a:xfrm>
            <a:off x="4546732" y="1652855"/>
            <a:ext cx="3234003" cy="3235117"/>
            <a:chOff x="3763989" y="1325427"/>
            <a:chExt cx="4610100" cy="4611688"/>
          </a:xfrm>
        </p:grpSpPr>
        <p:pic>
          <p:nvPicPr>
            <p:cNvPr id="55" name="Picture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59" name="Picture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60" name="Picture 5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61" name="Picture 6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6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69" name="Group 4"/>
          <p:cNvGrpSpPr>
            <a:grpSpLocks noChangeAspect="1"/>
          </p:cNvGrpSpPr>
          <p:nvPr/>
        </p:nvGrpSpPr>
        <p:grpSpPr bwMode="auto">
          <a:xfrm>
            <a:off x="7614199" y="1071961"/>
            <a:ext cx="4575502" cy="4575502"/>
            <a:chOff x="4849" y="732"/>
            <a:chExt cx="2940" cy="2940"/>
          </a:xfrm>
        </p:grpSpPr>
        <p:sp>
          <p:nvSpPr>
            <p:cNvPr id="70"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80" name="TextBox 79"/>
          <p:cNvSpPr txBox="1"/>
          <p:nvPr/>
        </p:nvSpPr>
        <p:spPr>
          <a:xfrm>
            <a:off x="1212196" y="2817904"/>
            <a:ext cx="751236"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505050">
                        <a:lumMod val="50000"/>
                      </a:srgbClr>
                    </a:gs>
                    <a:gs pos="30000">
                      <a:srgbClr val="505050">
                        <a:lumMod val="50000"/>
                      </a:srgbClr>
                    </a:gs>
                  </a:gsLst>
                  <a:lin ang="5400000" scaled="0"/>
                </a:gradFill>
                <a:effectLst/>
                <a:uLnTx/>
                <a:uFillTx/>
                <a:latin typeface="Segoe UI"/>
                <a:ea typeface="+mn-ea"/>
                <a:cs typeface="+mn-cs"/>
              </a:rPr>
              <a:t>DEV</a:t>
            </a:r>
          </a:p>
        </p:txBody>
      </p:sp>
      <p:pic>
        <p:nvPicPr>
          <p:cNvPr id="81" name="Picture 80"/>
          <p:cNvPicPr>
            <a:picLocks/>
          </p:cNvPicPr>
          <p:nvPr/>
        </p:nvPicPr>
        <p:blipFill>
          <a:blip r:embed="rId9"/>
          <a:stretch>
            <a:fillRect/>
          </a:stretch>
        </p:blipFill>
        <p:spPr>
          <a:xfrm>
            <a:off x="2648930" y="2479241"/>
            <a:ext cx="121204" cy="134464"/>
          </a:xfrm>
          <a:prstGeom prst="rect">
            <a:avLst/>
          </a:prstGeom>
        </p:spPr>
      </p:pic>
      <p:pic>
        <p:nvPicPr>
          <p:cNvPr id="82" name="Picture 81"/>
          <p:cNvPicPr>
            <a:picLocks/>
          </p:cNvPicPr>
          <p:nvPr/>
        </p:nvPicPr>
        <p:blipFill>
          <a:blip r:embed="rId9"/>
          <a:stretch>
            <a:fillRect/>
          </a:stretch>
        </p:blipFill>
        <p:spPr>
          <a:xfrm flipH="1">
            <a:off x="2918076" y="2479241"/>
            <a:ext cx="121204" cy="134464"/>
          </a:xfrm>
          <a:prstGeom prst="rect">
            <a:avLst/>
          </a:prstGeom>
        </p:spPr>
      </p:pic>
      <p:sp>
        <p:nvSpPr>
          <p:cNvPr id="83" name="TextBox 82"/>
          <p:cNvSpPr txBox="1"/>
          <p:nvPr/>
        </p:nvSpPr>
        <p:spPr>
          <a:xfrm>
            <a:off x="2469737" y="2817904"/>
            <a:ext cx="751802"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spTree>
    <p:extLst>
      <p:ext uri="{BB962C8B-B14F-4D97-AF65-F5344CB8AC3E}">
        <p14:creationId xmlns:p14="http://schemas.microsoft.com/office/powerpoint/2010/main" val="376956535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23360" y="289512"/>
            <a:ext cx="7901720" cy="899665"/>
          </a:xfrm>
        </p:spPr>
        <p:txBody>
          <a:bodyPr/>
          <a:lstStyle/>
          <a:p>
            <a:r>
              <a:rPr lang="en-US" altLang="en-US" sz="4800" dirty="0">
                <a:ln>
                  <a:noFill/>
                </a:ln>
                <a:solidFill>
                  <a:schemeClr val="tx1"/>
                </a:solidFill>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3600" dirty="0">
                <a:ln>
                  <a:noFill/>
                </a:ln>
                <a:solidFill>
                  <a:schemeClr val="tx1"/>
                </a:solidFill>
                <a:latin typeface="Arial" panose="020B0604020202020204" pitchFamily="34" charset="0"/>
              </a:rPr>
            </a:br>
            <a:endParaRPr lang="en-US" dirty="0"/>
          </a:p>
        </p:txBody>
      </p:sp>
      <p:sp>
        <p:nvSpPr>
          <p:cNvPr id="4" name="Text Placeholder 3"/>
          <p:cNvSpPr>
            <a:spLocks noGrp="1"/>
          </p:cNvSpPr>
          <p:nvPr>
            <p:ph type="body" sz="quarter" idx="10"/>
          </p:nvPr>
        </p:nvSpPr>
        <p:spPr>
          <a:xfrm>
            <a:off x="4152452" y="977168"/>
            <a:ext cx="8017736" cy="2405338"/>
          </a:xfrm>
        </p:spPr>
        <p:txBody>
          <a:bodyPr/>
          <a:lstStyle/>
          <a:p>
            <a:pPr lvl="0" eaLnBrk="0" fontAlgn="base" hangingPunct="0">
              <a:spcBef>
                <a:spcPct val="0"/>
              </a:spcBef>
              <a:spcAft>
                <a:spcPct val="0"/>
              </a:spcAft>
            </a:pPr>
            <a:r>
              <a:rPr lang="en-US" altLang="en-US" sz="1800" dirty="0">
                <a:solidFill>
                  <a:schemeClr val="tx1"/>
                </a:solidFill>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hlinkClick r:id="rId2"/>
              </a:rPr>
              <a:t>The Phoenix Project: A Novel about IT, DevOps, and Helping Your Business Win Paperback</a:t>
            </a: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rPr>
              <a:t> </a:t>
            </a:r>
          </a:p>
          <a:p>
            <a:pPr lvl="0" eaLnBrk="0" fontAlgn="base" hangingPunct="0">
              <a:spcBef>
                <a:spcPct val="0"/>
              </a:spcBef>
              <a:spcAft>
                <a:spcPct val="0"/>
              </a:spcAft>
            </a:pPr>
            <a:r>
              <a:rPr lang="en-US" altLang="en-US" sz="1600" dirty="0">
                <a:solidFill>
                  <a:srgbClr val="111111"/>
                </a:solidFill>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00" dirty="0">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6" name="Rectangle 2"/>
          <p:cNvSpPr>
            <a:spLocks noChangeArrowheads="1"/>
          </p:cNvSpPr>
          <p:nvPr/>
        </p:nvSpPr>
        <p:spPr bwMode="auto">
          <a:xfrm>
            <a:off x="4152452" y="3713975"/>
            <a:ext cx="7627172"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Times New Roman" panose="02020603050405020304" pitchFamily="18" charset="0"/>
              </a:rPr>
              <a:t>The book is available on Audio Book</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120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kumimoji="0" lang="en-US" altLang="en-US" sz="2400" b="0" i="0" u="none" strike="noStrike" kern="120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Times New Roman" panose="02020603050405020304" pitchFamily="18" charset="0"/>
              </a:rPr>
            </a:br>
            <a:endParaRPr kumimoji="0" lang="en-US" altLang="en-US" sz="2400" b="0" i="0" u="none" strike="noStrike" kern="120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FFF00"/>
                </a:solidFill>
                <a:effectLst/>
                <a:uLnTx/>
                <a:uFillTx/>
                <a:latin typeface="Arial" panose="020B0604020202020204" pitchFamily="34" charset="0"/>
                <a:ea typeface="Calibri" panose="020F0502020204030204" pitchFamily="34" charset="0"/>
                <a:cs typeface="Times New Roman" panose="02020603050405020304" pitchFamily="18" charset="0"/>
              </a:rPr>
              <a:t>This is the BEST IT Book I have ever read. </a:t>
            </a:r>
            <a:endParaRPr kumimoji="0" lang="en-US" altLang="en-US" sz="2800" b="0" i="0" u="none" strike="noStrike" kern="1200" cap="none" spc="0" normalizeH="0" baseline="0" noProof="0" dirty="0">
              <a:ln>
                <a:noFill/>
              </a:ln>
              <a:solidFill>
                <a:srgbClr val="FFFF00"/>
              </a:solidFill>
              <a:effectLst/>
              <a:uLnTx/>
              <a:uFillTx/>
              <a:latin typeface="Arial" panose="020B0604020202020204" pitchFamily="34" charset="0"/>
              <a:ea typeface="+mn-ea"/>
              <a:cs typeface="+mn-cs"/>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050" y="177652"/>
            <a:ext cx="3841310" cy="6483381"/>
          </a:xfrm>
          <a:prstGeom prst="rect">
            <a:avLst/>
          </a:prstGeom>
        </p:spPr>
      </p:pic>
    </p:spTree>
    <p:extLst>
      <p:ext uri="{BB962C8B-B14F-4D97-AF65-F5344CB8AC3E}">
        <p14:creationId xmlns:p14="http://schemas.microsoft.com/office/powerpoint/2010/main" val="2448290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List of DevOps Practices</a:t>
            </a:r>
          </a:p>
        </p:txBody>
      </p:sp>
      <p:sp>
        <p:nvSpPr>
          <p:cNvPr id="3" name="Text Placeholder 2"/>
          <p:cNvSpPr>
            <a:spLocks noGrp="1"/>
          </p:cNvSpPr>
          <p:nvPr>
            <p:ph type="body" sz="quarter" idx="10"/>
          </p:nvPr>
        </p:nvSpPr>
        <p:spPr>
          <a:xfrm>
            <a:off x="269242" y="1913306"/>
            <a:ext cx="6528647" cy="4529510"/>
          </a:xfrm>
        </p:spPr>
        <p:txBody>
          <a:bodyPr/>
          <a:lstStyle/>
          <a:p>
            <a:pPr fontAlgn="ctr"/>
            <a:r>
              <a:rPr lang="en-US" dirty="0">
                <a:solidFill>
                  <a:schemeClr val="tx1"/>
                </a:solidFill>
              </a:rPr>
              <a:t>Infrastructure as Code (</a:t>
            </a:r>
            <a:r>
              <a:rPr lang="en-US" dirty="0" err="1">
                <a:solidFill>
                  <a:schemeClr val="tx1"/>
                </a:solidFill>
              </a:rPr>
              <a:t>IaC</a:t>
            </a:r>
            <a:r>
              <a:rPr lang="en-US" dirty="0">
                <a:solidFill>
                  <a:schemeClr val="tx1"/>
                </a:solidFill>
              </a:rPr>
              <a:t>)</a:t>
            </a:r>
          </a:p>
          <a:p>
            <a:pPr fontAlgn="ctr"/>
            <a:r>
              <a:rPr lang="en-US" dirty="0">
                <a:solidFill>
                  <a:schemeClr val="tx1"/>
                </a:solidFill>
              </a:rPr>
              <a:t>Continuous Integration</a:t>
            </a:r>
          </a:p>
          <a:p>
            <a:pPr fontAlgn="ctr"/>
            <a:r>
              <a:rPr lang="en-US" dirty="0">
                <a:solidFill>
                  <a:schemeClr val="tx1"/>
                </a:solidFill>
              </a:rPr>
              <a:t>Automated Testing</a:t>
            </a:r>
          </a:p>
          <a:p>
            <a:pPr fontAlgn="ctr"/>
            <a:r>
              <a:rPr lang="en-US" dirty="0">
                <a:solidFill>
                  <a:schemeClr val="tx1"/>
                </a:solidFill>
              </a:rPr>
              <a:t>Continuous Deployment</a:t>
            </a:r>
          </a:p>
          <a:p>
            <a:pPr fontAlgn="ctr"/>
            <a:r>
              <a:rPr lang="en-US" dirty="0">
                <a:solidFill>
                  <a:schemeClr val="tx1"/>
                </a:solidFill>
              </a:rPr>
              <a:t>Release Management</a:t>
            </a:r>
          </a:p>
          <a:p>
            <a:pPr fontAlgn="ctr"/>
            <a:r>
              <a:rPr lang="en-US" dirty="0">
                <a:solidFill>
                  <a:schemeClr val="tx1"/>
                </a:solidFill>
              </a:rPr>
              <a:t>App Performance Monitoring</a:t>
            </a:r>
          </a:p>
          <a:p>
            <a:pPr fontAlgn="ctr"/>
            <a:r>
              <a:rPr lang="en-US" dirty="0">
                <a:solidFill>
                  <a:schemeClr val="tx1"/>
                </a:solidFill>
              </a:rPr>
              <a:t>Load Testing &amp; Auto-Scale</a:t>
            </a:r>
          </a:p>
        </p:txBody>
      </p:sp>
      <p:sp>
        <p:nvSpPr>
          <p:cNvPr id="4" name="Text Placeholder 3"/>
          <p:cNvSpPr>
            <a:spLocks noGrp="1"/>
          </p:cNvSpPr>
          <p:nvPr>
            <p:ph type="body" sz="quarter" idx="11"/>
          </p:nvPr>
        </p:nvSpPr>
        <p:spPr>
          <a:xfrm>
            <a:off x="6544216" y="1913306"/>
            <a:ext cx="5647785" cy="3805209"/>
          </a:xfrm>
          <a:ln>
            <a:noFill/>
          </a:ln>
        </p:spPr>
        <p:txBody>
          <a:bodyPr/>
          <a:lstStyle/>
          <a:p>
            <a:pPr fontAlgn="ctr"/>
            <a:r>
              <a:rPr lang="en-US" sz="1961" dirty="0">
                <a:solidFill>
                  <a:schemeClr val="tx1"/>
                </a:solidFill>
              </a:rPr>
              <a:t>Availability Monitoring</a:t>
            </a:r>
          </a:p>
          <a:p>
            <a:pPr fontAlgn="ctr"/>
            <a:r>
              <a:rPr lang="en-US" sz="1961" dirty="0">
                <a:solidFill>
                  <a:schemeClr val="tx1"/>
                </a:solidFill>
              </a:rPr>
              <a:t>Change/Configuration Management</a:t>
            </a:r>
          </a:p>
          <a:p>
            <a:pPr fontAlgn="ctr"/>
            <a:r>
              <a:rPr lang="en-US" sz="1961" dirty="0">
                <a:solidFill>
                  <a:schemeClr val="tx1"/>
                </a:solidFill>
              </a:rPr>
              <a:t>Feature Flags</a:t>
            </a:r>
          </a:p>
          <a:p>
            <a:pPr fontAlgn="ctr"/>
            <a:r>
              <a:rPr lang="en-US" sz="1961" dirty="0">
                <a:solidFill>
                  <a:schemeClr val="tx1"/>
                </a:solidFill>
              </a:rPr>
              <a:t>Automated Environment De-Provisioning</a:t>
            </a:r>
          </a:p>
          <a:p>
            <a:pPr fontAlgn="ctr"/>
            <a:r>
              <a:rPr lang="en-US" sz="1961" dirty="0">
                <a:solidFill>
                  <a:schemeClr val="tx1"/>
                </a:solidFill>
              </a:rPr>
              <a:t>Self Service Environments</a:t>
            </a:r>
          </a:p>
          <a:p>
            <a:pPr fontAlgn="ctr"/>
            <a:r>
              <a:rPr lang="en-US" sz="1961" dirty="0">
                <a:solidFill>
                  <a:schemeClr val="tx1"/>
                </a:solidFill>
              </a:rPr>
              <a:t>Automated Recovery (Rollback &amp; Roll-Forward)</a:t>
            </a:r>
          </a:p>
          <a:p>
            <a:pPr fontAlgn="ctr"/>
            <a:r>
              <a:rPr lang="en-US" sz="1961" dirty="0">
                <a:solidFill>
                  <a:schemeClr val="tx1"/>
                </a:solidFill>
              </a:rPr>
              <a:t>Hypothesis Driven Development </a:t>
            </a:r>
          </a:p>
          <a:p>
            <a:pPr lvl="1" fontAlgn="ctr"/>
            <a:r>
              <a:rPr lang="en-US" sz="1568" dirty="0">
                <a:solidFill>
                  <a:schemeClr val="tx1"/>
                </a:solidFill>
              </a:rPr>
              <a:t>Testing in Production</a:t>
            </a:r>
          </a:p>
          <a:p>
            <a:pPr lvl="1" fontAlgn="ctr"/>
            <a:r>
              <a:rPr lang="en-US" sz="1568" dirty="0">
                <a:solidFill>
                  <a:schemeClr val="tx1"/>
                </a:solidFill>
              </a:rPr>
              <a:t>Fault Injection</a:t>
            </a:r>
          </a:p>
          <a:p>
            <a:pPr lvl="1" fontAlgn="ctr"/>
            <a:r>
              <a:rPr lang="en-US" sz="1568" dirty="0">
                <a:solidFill>
                  <a:schemeClr val="tx1"/>
                </a:solidFill>
              </a:rPr>
              <a:t>Usage Monitoring/User Telemetry</a:t>
            </a:r>
          </a:p>
        </p:txBody>
      </p:sp>
      <p:sp>
        <p:nvSpPr>
          <p:cNvPr id="5" name="Rectangle 4"/>
          <p:cNvSpPr/>
          <p:nvPr/>
        </p:nvSpPr>
        <p:spPr>
          <a:xfrm>
            <a:off x="269242" y="6431440"/>
            <a:ext cx="641131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FFFFFF"/>
                </a:solidFill>
                <a:effectLst/>
                <a:uLnTx/>
                <a:uFillTx/>
                <a:latin typeface="Segoe UI"/>
                <a:ea typeface="+mn-ea"/>
                <a:cs typeface="+mn-cs"/>
                <a:hlinkClick r:id="rId3"/>
              </a:rPr>
              <a:t>http://www.itproguy.com/devops-practices/</a:t>
            </a:r>
            <a:r>
              <a:rPr kumimoji="0" lang="en-US" sz="2400" b="0" i="1" u="none" strike="noStrike" kern="1200" cap="none" spc="0" normalizeH="0" baseline="0" noProof="0" dirty="0">
                <a:ln>
                  <a:noFill/>
                </a:ln>
                <a:solidFill>
                  <a:srgbClr val="FFFFFF"/>
                </a:solidFill>
                <a:effectLst/>
                <a:uLnTx/>
                <a:uFillTx/>
                <a:latin typeface="Segoe UI"/>
                <a:ea typeface="+mn-ea"/>
                <a:cs typeface="+mn-cs"/>
              </a:rPr>
              <a:t> </a:t>
            </a:r>
          </a:p>
        </p:txBody>
      </p:sp>
      <p:sp>
        <p:nvSpPr>
          <p:cNvPr id="6" name="テキスト ボックス 5"/>
          <p:cNvSpPr txBox="1"/>
          <p:nvPr/>
        </p:nvSpPr>
        <p:spPr>
          <a:xfrm>
            <a:off x="177036" y="1162173"/>
            <a:ext cx="2049137" cy="778445"/>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en-US" altLang="ja-JP" sz="3529"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Primary</a:t>
            </a:r>
            <a:endParaRPr kumimoji="1" lang="ja-JP" altLang="en-US" sz="3529"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
        <p:nvSpPr>
          <p:cNvPr id="7" name="テキスト ボックス 6"/>
          <p:cNvSpPr txBox="1"/>
          <p:nvPr/>
        </p:nvSpPr>
        <p:spPr>
          <a:xfrm>
            <a:off x="6697852" y="1175834"/>
            <a:ext cx="2595568" cy="778445"/>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1" lang="en-US" altLang="ja-JP" sz="3529"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Secondary</a:t>
            </a:r>
            <a:endParaRPr kumimoji="1" lang="ja-JP" altLang="en-US" sz="3529"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0955681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02718"/>
            <a:ext cx="11655840" cy="622787"/>
          </a:xfrm>
        </p:spPr>
        <p:txBody>
          <a:bodyPr/>
          <a:lstStyle/>
          <a:p>
            <a:r>
              <a:rPr lang="en-US" sz="4400" dirty="0"/>
              <a:t>Monolith/Traditional vs Microservices/born in cloud</a:t>
            </a:r>
          </a:p>
        </p:txBody>
      </p:sp>
      <p:pic>
        <p:nvPicPr>
          <p:cNvPr id="5" name="Content Placeholder 4"/>
          <p:cNvPicPr>
            <a:picLocks noGrp="1" noChangeAspect="1"/>
          </p:cNvPicPr>
          <p:nvPr>
            <p:ph idx="1"/>
          </p:nvPr>
        </p:nvPicPr>
        <p:blipFill>
          <a:blip r:embed="rId2"/>
          <a:stretch>
            <a:fillRect/>
          </a:stretch>
        </p:blipFill>
        <p:spPr>
          <a:xfrm>
            <a:off x="379655" y="912299"/>
            <a:ext cx="10860066" cy="5512649"/>
          </a:xfrm>
          <a:prstGeom prst="rect">
            <a:avLst/>
          </a:prstGeom>
        </p:spPr>
      </p:pic>
      <p:sp>
        <p:nvSpPr>
          <p:cNvPr id="4" name="Text Placeholder 3"/>
          <p:cNvSpPr>
            <a:spLocks noGrp="1"/>
          </p:cNvSpPr>
          <p:nvPr>
            <p:ph type="body" sz="quarter" idx="13"/>
          </p:nvPr>
        </p:nvSpPr>
        <p:spPr/>
        <p:txBody>
          <a:bodyPr/>
          <a:lstStyle/>
          <a:p>
            <a:r>
              <a:rPr lang="en-US" dirty="0"/>
              <a:t>Asteroids</a:t>
            </a:r>
          </a:p>
        </p:txBody>
      </p:sp>
    </p:spTree>
    <p:extLst>
      <p:ext uri="{BB962C8B-B14F-4D97-AF65-F5344CB8AC3E}">
        <p14:creationId xmlns:p14="http://schemas.microsoft.com/office/powerpoint/2010/main" val="907047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Microsoft Fortifies Commitment to Open Source, Becomes Linux Foundation Platinum Member </a:t>
            </a:r>
            <a:br>
              <a:rPr lang="en-US" b="1" dirty="0"/>
            </a:br>
            <a:br>
              <a:rPr lang="en-US" b="1" dirty="0"/>
            </a:br>
            <a:br>
              <a:rPr lang="en-US" b="1" dirty="0"/>
            </a:br>
            <a:endParaRPr lang="en-US" dirty="0"/>
          </a:p>
        </p:txBody>
      </p:sp>
      <p:sp>
        <p:nvSpPr>
          <p:cNvPr id="5" name="Text Placeholder 4"/>
          <p:cNvSpPr>
            <a:spLocks noGrp="1"/>
          </p:cNvSpPr>
          <p:nvPr>
            <p:ph type="body" sz="quarter" idx="10"/>
          </p:nvPr>
        </p:nvSpPr>
        <p:spPr>
          <a:xfrm>
            <a:off x="269239" y="1189177"/>
            <a:ext cx="11653523" cy="4890954"/>
          </a:xfrm>
        </p:spPr>
        <p:txBody>
          <a:bodyPr/>
          <a:lstStyle/>
          <a:p>
            <a:endParaRPr lang="en-US" dirty="0"/>
          </a:p>
          <a:p>
            <a:endParaRPr lang="en-US" dirty="0"/>
          </a:p>
          <a:p>
            <a:r>
              <a:rPr lang="en-US" b="1" dirty="0"/>
              <a:t>Why?</a:t>
            </a:r>
          </a:p>
          <a:p>
            <a:r>
              <a:rPr lang="en-US" b="1" dirty="0"/>
              <a:t>What does it mean? For </a:t>
            </a:r>
            <a:r>
              <a:rPr lang="en-US" dirty="0"/>
              <a:t>Microsoft, for Linux, and most importantly to * Open Source *</a:t>
            </a:r>
            <a:r>
              <a:rPr lang="en-US" b="1" dirty="0"/>
              <a:t>  </a:t>
            </a:r>
            <a:br>
              <a:rPr lang="en-US" b="1" dirty="0"/>
            </a:br>
            <a:r>
              <a:rPr lang="en-US" b="1" dirty="0"/>
              <a:t>    Now? </a:t>
            </a:r>
            <a:br>
              <a:rPr lang="en-US" b="1" dirty="0"/>
            </a:br>
            <a:r>
              <a:rPr lang="en-US" b="1" dirty="0"/>
              <a:t>    Near future?</a:t>
            </a:r>
            <a:br>
              <a:rPr lang="en-US" b="1" dirty="0"/>
            </a:br>
            <a:r>
              <a:rPr lang="en-US" b="1" dirty="0"/>
              <a:t>    Long term?</a:t>
            </a:r>
          </a:p>
        </p:txBody>
      </p:sp>
      <p:sp>
        <p:nvSpPr>
          <p:cNvPr id="3" name="Rectangle 2"/>
          <p:cNvSpPr/>
          <p:nvPr/>
        </p:nvSpPr>
        <p:spPr>
          <a:xfrm>
            <a:off x="269240" y="6086315"/>
            <a:ext cx="994149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https://www.linuxfoundation.org/announcements/microsoft-fortifies-commitment-to-open-source-becomes-linux-foundation-platinum</a:t>
            </a:r>
          </a:p>
        </p:txBody>
      </p:sp>
    </p:spTree>
    <p:extLst>
      <p:ext uri="{BB962C8B-B14F-4D97-AF65-F5344CB8AC3E}">
        <p14:creationId xmlns:p14="http://schemas.microsoft.com/office/powerpoint/2010/main" val="29920766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and Container Portability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427" y="1690688"/>
            <a:ext cx="9865217" cy="4803229"/>
          </a:xfrm>
          <a:prstGeom prst="rect">
            <a:avLst/>
          </a:prstGeom>
        </p:spPr>
      </p:pic>
    </p:spTree>
    <p:extLst>
      <p:ext uri="{BB962C8B-B14F-4D97-AF65-F5344CB8AC3E}">
        <p14:creationId xmlns:p14="http://schemas.microsoft.com/office/powerpoint/2010/main" val="31279137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9092" y="365125"/>
            <a:ext cx="11732654" cy="1325563"/>
          </a:xfrm>
        </p:spPr>
        <p:txBody>
          <a:bodyPr/>
          <a:lstStyle/>
          <a:p>
            <a:r>
              <a:rPr lang="en-US" sz="4000" dirty="0"/>
              <a:t>Docker Client runs the same on Windows and Linux</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092" y="1563796"/>
            <a:ext cx="10560677" cy="4824125"/>
          </a:xfrm>
          <a:prstGeom prst="rect">
            <a:avLst/>
          </a:prstGeom>
        </p:spPr>
      </p:pic>
    </p:spTree>
    <p:extLst>
      <p:ext uri="{BB962C8B-B14F-4D97-AF65-F5344CB8AC3E}">
        <p14:creationId xmlns:p14="http://schemas.microsoft.com/office/powerpoint/2010/main" val="25278141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811" y="21889"/>
            <a:ext cx="10515600" cy="1325563"/>
          </a:xfrm>
        </p:spPr>
        <p:txBody>
          <a:bodyPr/>
          <a:lstStyle/>
          <a:p>
            <a:r>
              <a:rPr lang="en-US" b="1" dirty="0"/>
              <a:t>Join US </a:t>
            </a:r>
            <a:r>
              <a:rPr lang="en-US" dirty="0"/>
              <a:t>– Microsoft Developer Meetups</a:t>
            </a:r>
          </a:p>
        </p:txBody>
      </p:sp>
      <p:sp>
        <p:nvSpPr>
          <p:cNvPr id="3" name="Content Placeholder 2"/>
          <p:cNvSpPr>
            <a:spLocks noGrp="1"/>
          </p:cNvSpPr>
          <p:nvPr>
            <p:ph idx="1"/>
          </p:nvPr>
        </p:nvSpPr>
        <p:spPr>
          <a:xfrm>
            <a:off x="896923" y="1133542"/>
            <a:ext cx="10515600" cy="5325990"/>
          </a:xfrm>
        </p:spPr>
        <p:txBody>
          <a:bodyPr>
            <a:normAutofit fontScale="25000" lnSpcReduction="20000"/>
          </a:bodyPr>
          <a:lstStyle/>
          <a:p>
            <a:pPr marL="285750" indent="-285750">
              <a:lnSpc>
                <a:spcPct val="150000"/>
              </a:lnSpc>
            </a:pPr>
            <a:r>
              <a:rPr lang="en-US" sz="6400" dirty="0">
                <a:solidFill>
                  <a:schemeClr val="bg1">
                    <a:lumMod val="50000"/>
                    <a:alpha val="99000"/>
                  </a:schemeClr>
                </a:solidFill>
              </a:rPr>
              <a:t>New York </a:t>
            </a:r>
            <a:r>
              <a:rPr lang="en-US" sz="6400" dirty="0" err="1">
                <a:solidFill>
                  <a:schemeClr val="bg1">
                    <a:lumMod val="50000"/>
                    <a:alpha val="99000"/>
                  </a:schemeClr>
                </a:solidFill>
              </a:rPr>
              <a:t>Pluralsight</a:t>
            </a:r>
            <a:r>
              <a:rPr lang="en-US" sz="6400" dirty="0">
                <a:solidFill>
                  <a:schemeClr val="bg1">
                    <a:lumMod val="50000"/>
                    <a:alpha val="99000"/>
                  </a:schemeClr>
                </a:solidFill>
              </a:rPr>
              <a:t> Study Group: </a:t>
            </a:r>
            <a:r>
              <a:rPr lang="en-US" sz="6400" dirty="0">
                <a:solidFill>
                  <a:schemeClr val="bg1">
                    <a:lumMod val="50000"/>
                    <a:alpha val="99000"/>
                  </a:schemeClr>
                </a:solidFill>
                <a:hlinkClick r:id="rId2"/>
              </a:rPr>
              <a:t>www.meetup.com/NYPluralsightStudy</a:t>
            </a:r>
            <a:r>
              <a:rPr lang="en-US" sz="6400" dirty="0">
                <a:solidFill>
                  <a:schemeClr val="bg1">
                    <a:lumMod val="50000"/>
                    <a:alpha val="99000"/>
                  </a:schemeClr>
                </a:solidFill>
              </a:rPr>
              <a:t> </a:t>
            </a:r>
          </a:p>
          <a:p>
            <a:pPr marL="742950" lvl="1" indent="-285750">
              <a:lnSpc>
                <a:spcPct val="150000"/>
              </a:lnSpc>
            </a:pPr>
            <a:r>
              <a:rPr lang="en-US" sz="6400" b="1" dirty="0">
                <a:solidFill>
                  <a:schemeClr val="bg1">
                    <a:lumMod val="50000"/>
                    <a:alpha val="99000"/>
                  </a:schemeClr>
                </a:solidFill>
              </a:rPr>
              <a:t>6-19-17: </a:t>
            </a:r>
            <a:r>
              <a:rPr lang="en-US" sz="6400" dirty="0">
                <a:solidFill>
                  <a:schemeClr val="bg1">
                    <a:lumMod val="50000"/>
                    <a:alpha val="99000"/>
                  </a:schemeClr>
                </a:solidFill>
              </a:rPr>
              <a:t>Understanding ASP.NET Core Security  Week 2 of 3</a:t>
            </a:r>
          </a:p>
          <a:p>
            <a:pPr marL="742950" lvl="1" indent="-285750">
              <a:lnSpc>
                <a:spcPct val="150000"/>
              </a:lnSpc>
            </a:pPr>
            <a:r>
              <a:rPr lang="en-US" sz="6400" b="1" dirty="0">
                <a:solidFill>
                  <a:schemeClr val="bg1">
                    <a:lumMod val="50000"/>
                    <a:alpha val="99000"/>
                  </a:schemeClr>
                </a:solidFill>
              </a:rPr>
              <a:t>6-26-17:</a:t>
            </a:r>
            <a:r>
              <a:rPr lang="en-US" sz="6400" dirty="0">
                <a:solidFill>
                  <a:schemeClr val="bg1">
                    <a:lumMod val="50000"/>
                    <a:alpha val="99000"/>
                  </a:schemeClr>
                </a:solidFill>
              </a:rPr>
              <a:t> Understanding ASP.NET Core Security  Week 3 of 3</a:t>
            </a:r>
            <a:endParaRPr lang="en-US" sz="6400" b="1" dirty="0">
              <a:solidFill>
                <a:schemeClr val="bg1">
                  <a:lumMod val="50000"/>
                  <a:alpha val="99000"/>
                </a:schemeClr>
              </a:solidFill>
            </a:endParaRPr>
          </a:p>
          <a:p>
            <a:pPr marL="285750" indent="-285750">
              <a:lnSpc>
                <a:spcPct val="150000"/>
              </a:lnSpc>
            </a:pPr>
            <a:r>
              <a:rPr lang="en-US" sz="6400" dirty="0">
                <a:solidFill>
                  <a:schemeClr val="bg1">
                    <a:lumMod val="50000"/>
                    <a:alpha val="99000"/>
                  </a:schemeClr>
                </a:solidFill>
              </a:rPr>
              <a:t>Microsoft Makers &amp; App </a:t>
            </a:r>
            <a:r>
              <a:rPr lang="en-US" sz="6400" dirty="0" err="1">
                <a:solidFill>
                  <a:schemeClr val="bg1">
                    <a:lumMod val="50000"/>
                    <a:alpha val="99000"/>
                  </a:schemeClr>
                </a:solidFill>
              </a:rPr>
              <a:t>Devs</a:t>
            </a:r>
            <a:r>
              <a:rPr lang="en-US" sz="6400" dirty="0">
                <a:solidFill>
                  <a:schemeClr val="bg1">
                    <a:lumMod val="50000"/>
                    <a:alpha val="99000"/>
                  </a:schemeClr>
                </a:solidFill>
              </a:rPr>
              <a:t> New Jersey: </a:t>
            </a:r>
            <a:r>
              <a:rPr lang="en-US" sz="6400" dirty="0">
                <a:solidFill>
                  <a:schemeClr val="bg1">
                    <a:lumMod val="50000"/>
                    <a:alpha val="99000"/>
                  </a:schemeClr>
                </a:solidFill>
                <a:hlinkClick r:id="rId3"/>
              </a:rPr>
              <a:t>www.meetup.com/MMADNJ</a:t>
            </a:r>
            <a:r>
              <a:rPr lang="en-US" sz="6400" dirty="0">
                <a:solidFill>
                  <a:schemeClr val="bg1">
                    <a:lumMod val="50000"/>
                    <a:alpha val="99000"/>
                  </a:schemeClr>
                </a:solidFill>
              </a:rPr>
              <a:t> </a:t>
            </a:r>
          </a:p>
          <a:p>
            <a:pPr marL="742950" lvl="1" indent="-285750">
              <a:lnSpc>
                <a:spcPct val="150000"/>
              </a:lnSpc>
            </a:pPr>
            <a:r>
              <a:rPr lang="en-US" sz="6400" b="1" dirty="0">
                <a:solidFill>
                  <a:schemeClr val="bg1">
                    <a:lumMod val="50000"/>
                    <a:alpha val="99000"/>
                  </a:schemeClr>
                </a:solidFill>
              </a:rPr>
              <a:t>6-20-17: </a:t>
            </a:r>
            <a:r>
              <a:rPr lang="en-US" sz="6400" dirty="0">
                <a:solidFill>
                  <a:schemeClr val="bg1">
                    <a:lumMod val="50000"/>
                    <a:alpha val="99000"/>
                  </a:schemeClr>
                </a:solidFill>
              </a:rPr>
              <a:t> Breaking in Bots with Node.js with Rachel White</a:t>
            </a:r>
            <a:endParaRPr lang="en-US" sz="6400" b="1" dirty="0">
              <a:solidFill>
                <a:schemeClr val="bg1">
                  <a:lumMod val="50000"/>
                  <a:alpha val="99000"/>
                </a:schemeClr>
              </a:solidFill>
            </a:endParaRPr>
          </a:p>
          <a:p>
            <a:pPr marL="285750" indent="-285750">
              <a:lnSpc>
                <a:spcPct val="150000"/>
              </a:lnSpc>
            </a:pPr>
            <a:r>
              <a:rPr lang="en-US" sz="6400" dirty="0">
                <a:solidFill>
                  <a:schemeClr val="bg1">
                    <a:lumMod val="50000"/>
                    <a:alpha val="99000"/>
                  </a:schemeClr>
                </a:solidFill>
              </a:rPr>
              <a:t>NYC Mobile .NET Developers Group: </a:t>
            </a:r>
            <a:r>
              <a:rPr lang="en-US" sz="6400" dirty="0">
                <a:solidFill>
                  <a:schemeClr val="bg1">
                    <a:lumMod val="50000"/>
                    <a:alpha val="99000"/>
                  </a:schemeClr>
                </a:solidFill>
                <a:hlinkClick r:id="rId4"/>
              </a:rPr>
              <a:t>www.meetup.com/nycmobiledev</a:t>
            </a:r>
            <a:r>
              <a:rPr lang="en-US" sz="6400" dirty="0">
                <a:solidFill>
                  <a:schemeClr val="bg1">
                    <a:lumMod val="50000"/>
                    <a:alpha val="99000"/>
                  </a:schemeClr>
                </a:solidFill>
              </a:rPr>
              <a:t> </a:t>
            </a:r>
          </a:p>
          <a:p>
            <a:pPr marL="742950" lvl="1" indent="-285750">
              <a:lnSpc>
                <a:spcPct val="150000"/>
              </a:lnSpc>
            </a:pPr>
            <a:r>
              <a:rPr lang="en-US" sz="6400" b="1" dirty="0">
                <a:solidFill>
                  <a:schemeClr val="bg1">
                    <a:lumMod val="50000"/>
                    <a:alpha val="99000"/>
                  </a:schemeClr>
                </a:solidFill>
              </a:rPr>
              <a:t>6-20-17:</a:t>
            </a:r>
            <a:r>
              <a:rPr lang="en-US" sz="6400" dirty="0">
                <a:solidFill>
                  <a:schemeClr val="bg1">
                    <a:lumMod val="50000"/>
                    <a:alpha val="99000"/>
                  </a:schemeClr>
                </a:solidFill>
              </a:rPr>
              <a:t> Designing Mobile Driven IoT Architecture</a:t>
            </a:r>
          </a:p>
          <a:p>
            <a:pPr marL="742950" lvl="1" indent="-285750">
              <a:lnSpc>
                <a:spcPct val="150000"/>
              </a:lnSpc>
            </a:pPr>
            <a:r>
              <a:rPr lang="en-US" sz="6400" b="1" dirty="0">
                <a:solidFill>
                  <a:schemeClr val="bg1">
                    <a:lumMod val="50000"/>
                    <a:alpha val="99000"/>
                  </a:schemeClr>
                </a:solidFill>
              </a:rPr>
              <a:t>7-18-17:</a:t>
            </a:r>
            <a:r>
              <a:rPr lang="en-US" sz="6400" dirty="0">
                <a:solidFill>
                  <a:schemeClr val="bg1">
                    <a:lumMod val="50000"/>
                    <a:alpha val="99000"/>
                  </a:schemeClr>
                </a:solidFill>
              </a:rPr>
              <a:t> Build 2017 Recap for Xamarin Developers</a:t>
            </a:r>
          </a:p>
          <a:p>
            <a:pPr marL="742950" lvl="1" indent="-285750">
              <a:lnSpc>
                <a:spcPct val="150000"/>
              </a:lnSpc>
            </a:pPr>
            <a:r>
              <a:rPr lang="en-US" sz="6400" b="1" dirty="0">
                <a:solidFill>
                  <a:schemeClr val="bg1">
                    <a:lumMod val="50000"/>
                    <a:alpha val="99000"/>
                  </a:schemeClr>
                </a:solidFill>
              </a:rPr>
              <a:t>8-15-17: </a:t>
            </a:r>
            <a:r>
              <a:rPr lang="en-US" sz="6400" dirty="0">
                <a:solidFill>
                  <a:schemeClr val="bg1">
                    <a:lumMod val="50000"/>
                    <a:alpha val="99000"/>
                  </a:schemeClr>
                </a:solidFill>
              </a:rPr>
              <a:t> Multi-Targeting the World: A Single Project to Rule Them All</a:t>
            </a:r>
          </a:p>
          <a:p>
            <a:pPr marL="285750" indent="-285750">
              <a:lnSpc>
                <a:spcPct val="150000"/>
              </a:lnSpc>
            </a:pPr>
            <a:r>
              <a:rPr lang="en-US" sz="6400" dirty="0">
                <a:solidFill>
                  <a:schemeClr val="bg1">
                    <a:lumMod val="50000"/>
                    <a:alpha val="99000"/>
                  </a:schemeClr>
                </a:solidFill>
              </a:rPr>
              <a:t>Microsoft Makers &amp; App </a:t>
            </a:r>
            <a:r>
              <a:rPr lang="en-US" sz="6400" dirty="0" err="1">
                <a:solidFill>
                  <a:schemeClr val="bg1">
                    <a:lumMod val="50000"/>
                    <a:alpha val="99000"/>
                  </a:schemeClr>
                </a:solidFill>
              </a:rPr>
              <a:t>Devs</a:t>
            </a:r>
            <a:r>
              <a:rPr lang="en-US" sz="6400" dirty="0">
                <a:solidFill>
                  <a:schemeClr val="bg1">
                    <a:lumMod val="50000"/>
                    <a:alpha val="99000"/>
                  </a:schemeClr>
                </a:solidFill>
              </a:rPr>
              <a:t> New York: </a:t>
            </a:r>
            <a:r>
              <a:rPr lang="en-US" sz="6400" dirty="0">
                <a:solidFill>
                  <a:schemeClr val="bg1">
                    <a:lumMod val="50000"/>
                    <a:alpha val="99000"/>
                  </a:schemeClr>
                </a:solidFill>
                <a:hlinkClick r:id="rId5"/>
              </a:rPr>
              <a:t>www.meetup.com/MMADNYC</a:t>
            </a:r>
            <a:r>
              <a:rPr lang="en-US" sz="6400" dirty="0">
                <a:solidFill>
                  <a:schemeClr val="bg1">
                    <a:lumMod val="50000"/>
                    <a:alpha val="99000"/>
                  </a:schemeClr>
                </a:solidFill>
              </a:rPr>
              <a:t> </a:t>
            </a:r>
          </a:p>
          <a:p>
            <a:pPr marL="742950" lvl="1" indent="-285750">
              <a:lnSpc>
                <a:spcPct val="150000"/>
              </a:lnSpc>
            </a:pPr>
            <a:r>
              <a:rPr lang="en-US" sz="6400" b="1" dirty="0">
                <a:solidFill>
                  <a:schemeClr val="bg1">
                    <a:lumMod val="50000"/>
                    <a:alpha val="99000"/>
                  </a:schemeClr>
                </a:solidFill>
              </a:rPr>
              <a:t>6-27-17: </a:t>
            </a:r>
            <a:r>
              <a:rPr lang="en-US" sz="6400" dirty="0">
                <a:solidFill>
                  <a:schemeClr val="bg1">
                    <a:lumMod val="50000"/>
                    <a:alpha val="99000"/>
                  </a:schemeClr>
                </a:solidFill>
              </a:rPr>
              <a:t> Breaking in Bots with Node.js with Rachel White</a:t>
            </a:r>
          </a:p>
          <a:p>
            <a:pPr marL="285750" indent="-285750">
              <a:lnSpc>
                <a:spcPct val="150000"/>
              </a:lnSpc>
            </a:pPr>
            <a:r>
              <a:rPr lang="en-US" sz="6400" dirty="0">
                <a:solidFill>
                  <a:schemeClr val="bg1">
                    <a:lumMod val="50000"/>
                    <a:alpha val="99000"/>
                  </a:schemeClr>
                </a:solidFill>
              </a:rPr>
              <a:t>New York ALT.NET Software Development Group: </a:t>
            </a:r>
            <a:r>
              <a:rPr lang="en-US" sz="6400" dirty="0">
                <a:solidFill>
                  <a:schemeClr val="bg1">
                    <a:lumMod val="50000"/>
                    <a:alpha val="99000"/>
                  </a:schemeClr>
                </a:solidFill>
                <a:hlinkClick r:id="rId4"/>
              </a:rPr>
              <a:t>www.meetup.com/nycmobiledev</a:t>
            </a:r>
            <a:endParaRPr lang="en-US" sz="6400" dirty="0">
              <a:solidFill>
                <a:schemeClr val="bg1">
                  <a:lumMod val="50000"/>
                  <a:alpha val="99000"/>
                </a:schemeClr>
              </a:solidFill>
            </a:endParaRPr>
          </a:p>
          <a:p>
            <a:pPr marL="742950" lvl="1" indent="-285750">
              <a:lnSpc>
                <a:spcPct val="150000"/>
              </a:lnSpc>
            </a:pPr>
            <a:r>
              <a:rPr lang="en-US" sz="6400" b="1" dirty="0">
                <a:solidFill>
                  <a:schemeClr val="bg1">
                    <a:lumMod val="50000"/>
                    <a:alpha val="99000"/>
                  </a:schemeClr>
                </a:solidFill>
              </a:rPr>
              <a:t>6-28-17: </a:t>
            </a:r>
            <a:r>
              <a:rPr lang="en-US" sz="6400" dirty="0">
                <a:solidFill>
                  <a:schemeClr val="bg1">
                    <a:lumMod val="50000"/>
                    <a:alpha val="99000"/>
                  </a:schemeClr>
                </a:solidFill>
              </a:rPr>
              <a:t> Decomposing a monolith into Microservices with the Open Web Interface for .NET </a:t>
            </a:r>
          </a:p>
          <a:p>
            <a:endParaRPr lang="en-US" dirty="0"/>
          </a:p>
        </p:txBody>
      </p:sp>
    </p:spTree>
    <p:extLst>
      <p:ext uri="{BB962C8B-B14F-4D97-AF65-F5344CB8AC3E}">
        <p14:creationId xmlns:p14="http://schemas.microsoft.com/office/powerpoint/2010/main" val="3436158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22" y="185577"/>
            <a:ext cx="11655840" cy="899665"/>
          </a:xfrm>
        </p:spPr>
        <p:txBody>
          <a:bodyPr/>
          <a:lstStyle/>
          <a:p>
            <a:r>
              <a:rPr lang="en-US" dirty="0"/>
              <a:t>What is DevOps…</a:t>
            </a:r>
          </a:p>
        </p:txBody>
      </p:sp>
      <p:sp>
        <p:nvSpPr>
          <p:cNvPr id="5" name="Content Placeholder 4"/>
          <p:cNvSpPr>
            <a:spLocks noGrp="1"/>
          </p:cNvSpPr>
          <p:nvPr>
            <p:ph type="body" sz="quarter" idx="10"/>
          </p:nvPr>
        </p:nvSpPr>
        <p:spPr>
          <a:xfrm>
            <a:off x="336153" y="1103971"/>
            <a:ext cx="2998065" cy="5286062"/>
          </a:xfrm>
        </p:spPr>
        <p:txBody>
          <a:bodyPr/>
          <a:lstStyle/>
          <a:p>
            <a:r>
              <a:rPr lang="en-US" sz="1600" dirty="0">
                <a:hlinkClick r:id="rId2"/>
              </a:rPr>
              <a:t>Gene Kim’s “3 ways”</a:t>
            </a:r>
            <a:r>
              <a:rPr lang="en-US" sz="1600" dirty="0"/>
              <a:t>  </a:t>
            </a:r>
            <a:endParaRPr lang="en-US" sz="1100" b="1" dirty="0"/>
          </a:p>
          <a:p>
            <a:r>
              <a:rPr lang="en-US" sz="1100" b="1" dirty="0"/>
              <a:t>The First Way </a:t>
            </a:r>
            <a:r>
              <a:rPr lang="en-US" sz="1100" dirty="0"/>
              <a:t>emphasizes the </a:t>
            </a:r>
            <a:r>
              <a:rPr lang="en-US" sz="1600" b="1" dirty="0"/>
              <a:t>performance of the entire system</a:t>
            </a:r>
            <a:r>
              <a:rPr lang="en-US" sz="1100" dirty="0"/>
              <a:t>, as opposed to the performance of a specific silo of work or department — this as can be as large a division (e.g., Development or IT Operations) or as small as an individual contributor (e.g., a developer, system administrator).</a:t>
            </a:r>
          </a:p>
          <a:p>
            <a:r>
              <a:rPr lang="en-US" sz="1100" b="1" dirty="0"/>
              <a:t>The Second Way </a:t>
            </a:r>
            <a:r>
              <a:rPr lang="en-US" sz="1100" dirty="0"/>
              <a:t>is about creating the right to left feedback loops. The goal of almost any process improvement initiative is to </a:t>
            </a:r>
            <a:r>
              <a:rPr lang="en-US" sz="1600" b="1" dirty="0"/>
              <a:t>shorten and amplify feedback loops</a:t>
            </a:r>
            <a:r>
              <a:rPr lang="en-US" sz="1100" dirty="0"/>
              <a:t> so necessary corrections can be continually made</a:t>
            </a:r>
            <a:br>
              <a:rPr lang="en-US" sz="1100" dirty="0"/>
            </a:br>
            <a:endParaRPr lang="en-US" sz="1100" dirty="0"/>
          </a:p>
          <a:p>
            <a:r>
              <a:rPr lang="en-US" sz="1100" b="1" dirty="0"/>
              <a:t>The Third Way </a:t>
            </a:r>
            <a:r>
              <a:rPr lang="en-US" sz="1100" dirty="0"/>
              <a:t>is about creating a</a:t>
            </a:r>
            <a:r>
              <a:rPr lang="en-US" sz="1800" b="1" dirty="0"/>
              <a:t> culture </a:t>
            </a:r>
            <a:r>
              <a:rPr lang="en-US" sz="1100" dirty="0"/>
              <a:t>that fosters two things: </a:t>
            </a:r>
            <a:r>
              <a:rPr lang="en-US" sz="1800" b="1" dirty="0"/>
              <a:t>continual experimentation</a:t>
            </a:r>
            <a:r>
              <a:rPr lang="en-US" sz="1100" dirty="0"/>
              <a:t>, taking risks </a:t>
            </a:r>
            <a:r>
              <a:rPr lang="en-US" sz="1800" b="1" dirty="0"/>
              <a:t>and learning </a:t>
            </a:r>
            <a:r>
              <a:rPr lang="en-US" sz="1100" dirty="0"/>
              <a:t>from failure; and understanding that repetition and practice is the prerequisite to mastery.</a:t>
            </a:r>
          </a:p>
        </p:txBody>
      </p:sp>
      <p:sp>
        <p:nvSpPr>
          <p:cNvPr id="7" name="Text Placeholder 6"/>
          <p:cNvSpPr>
            <a:spLocks noGrp="1"/>
          </p:cNvSpPr>
          <p:nvPr>
            <p:ph type="body" sz="quarter" idx="11"/>
          </p:nvPr>
        </p:nvSpPr>
        <p:spPr>
          <a:xfrm>
            <a:off x="7640193" y="229326"/>
            <a:ext cx="4551807" cy="5904693"/>
          </a:xfrm>
        </p:spPr>
        <p:txBody>
          <a:bodyPr/>
          <a:lstStyle/>
          <a:p>
            <a:r>
              <a:rPr lang="en-US" sz="1600" dirty="0">
                <a:hlinkClick r:id="rId3"/>
              </a:rPr>
              <a:t>Infrastructure as Code (</a:t>
            </a:r>
            <a:r>
              <a:rPr lang="en-US" sz="1600" dirty="0" err="1">
                <a:hlinkClick r:id="rId3"/>
              </a:rPr>
              <a:t>IaC</a:t>
            </a:r>
            <a:r>
              <a:rPr lang="en-US" sz="1600" dirty="0">
                <a:hlinkClick r:id="rId3"/>
              </a:rPr>
              <a:t>)</a:t>
            </a:r>
            <a:r>
              <a:rPr lang="en-US" sz="1600" dirty="0"/>
              <a:t> </a:t>
            </a:r>
          </a:p>
          <a:p>
            <a:r>
              <a:rPr lang="en-US" sz="1600" dirty="0">
                <a:hlinkClick r:id="rId4"/>
              </a:rPr>
              <a:t>Continuous Integration (CI)</a:t>
            </a:r>
            <a:endParaRPr lang="en-US" sz="1600" dirty="0"/>
          </a:p>
          <a:p>
            <a:r>
              <a:rPr lang="en-US" sz="1600" dirty="0">
                <a:hlinkClick r:id="rId5"/>
              </a:rPr>
              <a:t>Automated Testing</a:t>
            </a:r>
            <a:endParaRPr lang="en-US" sz="1600" dirty="0"/>
          </a:p>
          <a:p>
            <a:r>
              <a:rPr lang="en-US" sz="1600" dirty="0">
                <a:hlinkClick r:id="rId6"/>
              </a:rPr>
              <a:t>Application Performance Monitoring/Management (APM)</a:t>
            </a:r>
            <a:endParaRPr lang="en-US" sz="1600" dirty="0"/>
          </a:p>
          <a:p>
            <a:r>
              <a:rPr lang="en-US" sz="1600" u="sng" dirty="0"/>
              <a:t>Continuous Deployment (CD)</a:t>
            </a:r>
            <a:r>
              <a:rPr lang="en-US" sz="1600" dirty="0"/>
              <a:t> </a:t>
            </a:r>
          </a:p>
          <a:p>
            <a:r>
              <a:rPr lang="en-US" sz="1600" dirty="0">
                <a:hlinkClick r:id="rId7"/>
              </a:rPr>
              <a:t>Release Management</a:t>
            </a:r>
            <a:endParaRPr lang="en-US" sz="1600" dirty="0"/>
          </a:p>
          <a:p>
            <a:r>
              <a:rPr lang="en-US" sz="1600" dirty="0">
                <a:hlinkClick r:id="rId8"/>
              </a:rPr>
              <a:t>Configuration Management</a:t>
            </a:r>
            <a:endParaRPr lang="en-US" sz="1600" dirty="0"/>
          </a:p>
          <a:p>
            <a:r>
              <a:rPr lang="en-US" sz="1600" dirty="0"/>
              <a:t>DevOps Fundamentals</a:t>
            </a:r>
          </a:p>
          <a:p>
            <a:pPr lvl="1">
              <a:buFont typeface="Arial" panose="020B0604020202020204" pitchFamily="34" charset="0"/>
              <a:buChar char="•"/>
            </a:pPr>
            <a:r>
              <a:rPr lang="en-US" sz="1100" dirty="0">
                <a:hlinkClick r:id="rId9"/>
              </a:rPr>
              <a:t>Advanced Monitoring</a:t>
            </a:r>
            <a:r>
              <a:rPr lang="en-US" sz="1100" dirty="0"/>
              <a:t> </a:t>
            </a:r>
          </a:p>
          <a:p>
            <a:pPr lvl="1">
              <a:buFont typeface="Arial" panose="020B0604020202020204" pitchFamily="34" charset="0"/>
              <a:buChar char="•"/>
            </a:pPr>
            <a:r>
              <a:rPr lang="en-US" sz="1100" dirty="0">
                <a:hlinkClick r:id="rId10"/>
              </a:rPr>
              <a:t>Capacity Management</a:t>
            </a:r>
            <a:endParaRPr lang="en-US" sz="1100" dirty="0"/>
          </a:p>
          <a:p>
            <a:pPr lvl="1">
              <a:buFont typeface="Arial" panose="020B0604020202020204" pitchFamily="34" charset="0"/>
              <a:buChar char="•"/>
            </a:pPr>
            <a:r>
              <a:rPr lang="en-US" sz="1100" dirty="0">
                <a:hlinkClick r:id="rId11"/>
              </a:rPr>
              <a:t>Feature Flags</a:t>
            </a:r>
            <a:endParaRPr lang="en-US" sz="1100" dirty="0"/>
          </a:p>
          <a:p>
            <a:pPr lvl="1">
              <a:buFont typeface="Arial" panose="020B0604020202020204" pitchFamily="34" charset="0"/>
              <a:buChar char="•"/>
            </a:pPr>
            <a:r>
              <a:rPr lang="en-US" sz="1100" dirty="0"/>
              <a:t>Self-Service Environments</a:t>
            </a:r>
          </a:p>
          <a:p>
            <a:pPr>
              <a:buFont typeface="Arial" panose="020B0604020202020204" pitchFamily="34" charset="0"/>
              <a:buChar char="•"/>
            </a:pPr>
            <a:r>
              <a:rPr lang="en-US" sz="1600" dirty="0"/>
              <a:t>Automated Recovery (Rollback &amp; Roll-Forward)</a:t>
            </a:r>
          </a:p>
          <a:p>
            <a:pPr>
              <a:buFont typeface="Arial" panose="020B0604020202020204" pitchFamily="34" charset="0"/>
              <a:buChar char="•"/>
            </a:pPr>
            <a:r>
              <a:rPr lang="en-US" sz="1600" dirty="0">
                <a:hlinkClick r:id="rId12"/>
              </a:rPr>
              <a:t>Hypothesis Driven Development</a:t>
            </a:r>
            <a:r>
              <a:rPr lang="en-US" sz="1600" dirty="0"/>
              <a:t> </a:t>
            </a:r>
          </a:p>
          <a:p>
            <a:pPr marL="742950" lvl="1" indent="-285750">
              <a:buFont typeface="Arial" panose="020B0604020202020204" pitchFamily="34" charset="0"/>
              <a:buChar char="•"/>
            </a:pPr>
            <a:r>
              <a:rPr lang="en-US" sz="1100" dirty="0">
                <a:hlinkClick r:id="rId13"/>
              </a:rPr>
              <a:t>Testing in Production</a:t>
            </a:r>
            <a:r>
              <a:rPr lang="en-US" sz="1100" dirty="0"/>
              <a:t> – partial user base</a:t>
            </a:r>
          </a:p>
          <a:p>
            <a:pPr marL="742950" lvl="1" indent="-285750">
              <a:buFont typeface="Arial" panose="020B0604020202020204" pitchFamily="34" charset="0"/>
              <a:buChar char="•"/>
            </a:pPr>
            <a:r>
              <a:rPr lang="en-US" sz="1100" dirty="0">
                <a:hlinkClick r:id="rId14"/>
              </a:rPr>
              <a:t>Fault Injection</a:t>
            </a:r>
            <a:r>
              <a:rPr lang="en-US" sz="1100" dirty="0"/>
              <a:t> </a:t>
            </a:r>
          </a:p>
          <a:p>
            <a:pPr marL="742950" lvl="1" indent="-285750">
              <a:buFont typeface="Arial" panose="020B0604020202020204" pitchFamily="34" charset="0"/>
              <a:buChar char="•"/>
            </a:pPr>
            <a:r>
              <a:rPr lang="en-US" sz="1100" dirty="0"/>
              <a:t>Usage Monitoring/Telemetry</a:t>
            </a:r>
          </a:p>
          <a:p>
            <a:pPr marL="742950" lvl="1" indent="-285750">
              <a:buFont typeface="Arial" panose="020B0604020202020204" pitchFamily="34" charset="0"/>
              <a:buChar char="•"/>
            </a:pPr>
            <a:r>
              <a:rPr lang="en-US" sz="1100" dirty="0">
                <a:hlinkClick r:id="rId15"/>
              </a:rPr>
              <a:t>A/B Testing</a:t>
            </a:r>
            <a:r>
              <a:rPr lang="en-US" sz="1100" dirty="0"/>
              <a:t> (aka canary testing)</a:t>
            </a:r>
          </a:p>
        </p:txBody>
      </p:sp>
      <p:sp>
        <p:nvSpPr>
          <p:cNvPr id="8" name="Rectangle 7"/>
          <p:cNvSpPr/>
          <p:nvPr/>
        </p:nvSpPr>
        <p:spPr>
          <a:xfrm>
            <a:off x="113122" y="6317864"/>
            <a:ext cx="7815394"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rPr>
              <a:t>http://itrevolution.com/the-three-ways-principles-underpinning-devops/</a:t>
            </a:r>
            <a:r>
              <a:rPr kumimoji="0" lang="en-US" sz="1800" b="0" i="0" u="none" strike="noStrike" kern="0" cap="none" spc="0" normalizeH="0" baseline="0" noProof="0" dirty="0">
                <a:ln>
                  <a:noFill/>
                </a:ln>
                <a:solidFill>
                  <a:sysClr val="windowText" lastClr="000000"/>
                </a:solidFill>
                <a:effectLst/>
                <a:uLnTx/>
                <a:uFillTx/>
              </a:rPr>
              <a:t> </a:t>
            </a:r>
          </a:p>
        </p:txBody>
      </p:sp>
      <p:pic>
        <p:nvPicPr>
          <p:cNvPr id="9" name="Picture 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24925" y="1311838"/>
            <a:ext cx="3798389" cy="1475967"/>
          </a:xfrm>
          <a:prstGeom prst="rect">
            <a:avLst/>
          </a:prstGeom>
        </p:spPr>
      </p:pic>
      <p:pic>
        <p:nvPicPr>
          <p:cNvPr id="11" name="Picture 1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13314" y="3138419"/>
            <a:ext cx="3810000" cy="1188825"/>
          </a:xfrm>
          <a:prstGeom prst="rect">
            <a:avLst/>
          </a:prstGeom>
        </p:spPr>
      </p:pic>
      <p:pic>
        <p:nvPicPr>
          <p:cNvPr id="12" name="Picture 1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13314" y="4774114"/>
            <a:ext cx="3810000" cy="1162774"/>
          </a:xfrm>
          <a:prstGeom prst="rect">
            <a:avLst/>
          </a:prstGeom>
        </p:spPr>
      </p:pic>
      <p:sp>
        <p:nvSpPr>
          <p:cNvPr id="3" name="Rectangle 2"/>
          <p:cNvSpPr/>
          <p:nvPr/>
        </p:nvSpPr>
        <p:spPr>
          <a:xfrm>
            <a:off x="7370955" y="5949353"/>
            <a:ext cx="4620496" cy="369332"/>
          </a:xfrm>
          <a:prstGeom prst="rect">
            <a:avLst/>
          </a:prstGeom>
        </p:spPr>
        <p:txBody>
          <a:bodyPr wrap="none">
            <a:spAutoFit/>
          </a:bodyPr>
          <a:lstStyle/>
          <a:p>
            <a:r>
              <a:rPr lang="en-US" dirty="0">
                <a:solidFill>
                  <a:srgbClr val="FFFF00"/>
                </a:solidFill>
              </a:rPr>
              <a:t>http://www.itproguy.com/devops-practices/</a:t>
            </a:r>
          </a:p>
        </p:txBody>
      </p:sp>
    </p:spTree>
    <p:extLst>
      <p:ext uri="{BB962C8B-B14F-4D97-AF65-F5344CB8AC3E}">
        <p14:creationId xmlns:p14="http://schemas.microsoft.com/office/powerpoint/2010/main" val="4131335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381895"/>
            <a:ext cx="11201400" cy="615553"/>
          </a:xfrm>
        </p:spPr>
        <p:txBody>
          <a:bodyPr/>
          <a:lstStyle/>
          <a:p>
            <a:r>
              <a:rPr lang="en-US" dirty="0">
                <a:solidFill>
                  <a:srgbClr val="FFFF00"/>
                </a:solidFill>
              </a:rPr>
              <a:t>Traditional vs modern dev-ops</a:t>
            </a:r>
          </a:p>
        </p:txBody>
      </p:sp>
      <p:graphicFrame>
        <p:nvGraphicFramePr>
          <p:cNvPr id="4" name="Table 3"/>
          <p:cNvGraphicFramePr>
            <a:graphicFrameLocks noGrp="1"/>
          </p:cNvGraphicFramePr>
          <p:nvPr>
            <p:extLst>
              <p:ext uri="{D42A27DB-BD31-4B8C-83A1-F6EECF244321}">
                <p14:modId xmlns:p14="http://schemas.microsoft.com/office/powerpoint/2010/main" val="1137153573"/>
              </p:ext>
            </p:extLst>
          </p:nvPr>
        </p:nvGraphicFramePr>
        <p:xfrm>
          <a:off x="568047" y="1157220"/>
          <a:ext cx="10906502" cy="5451696"/>
        </p:xfrm>
        <a:graphic>
          <a:graphicData uri="http://schemas.openxmlformats.org/drawingml/2006/table">
            <a:tbl>
              <a:tblPr firstRow="1" firstCol="1" bandRow="1">
                <a:tableStyleId>{21E4AEA4-8DFA-4A89-87EB-49C32662AFE0}</a:tableStyleId>
              </a:tblPr>
              <a:tblGrid>
                <a:gridCol w="3634586">
                  <a:extLst>
                    <a:ext uri="{9D8B030D-6E8A-4147-A177-3AD203B41FA5}">
                      <a16:colId xmlns:a16="http://schemas.microsoft.com/office/drawing/2014/main" val="20000"/>
                    </a:ext>
                  </a:extLst>
                </a:gridCol>
                <a:gridCol w="3635958">
                  <a:extLst>
                    <a:ext uri="{9D8B030D-6E8A-4147-A177-3AD203B41FA5}">
                      <a16:colId xmlns:a16="http://schemas.microsoft.com/office/drawing/2014/main" val="20001"/>
                    </a:ext>
                  </a:extLst>
                </a:gridCol>
                <a:gridCol w="3635958">
                  <a:extLst>
                    <a:ext uri="{9D8B030D-6E8A-4147-A177-3AD203B41FA5}">
                      <a16:colId xmlns:a16="http://schemas.microsoft.com/office/drawing/2014/main" val="20002"/>
                    </a:ext>
                  </a:extLst>
                </a:gridCol>
              </a:tblGrid>
              <a:tr h="842825">
                <a:tc>
                  <a:txBody>
                    <a:bodyPr/>
                    <a:lstStyle/>
                    <a:p>
                      <a:pPr marL="0" marR="0">
                        <a:lnSpc>
                          <a:spcPts val="1200"/>
                        </a:lnSpc>
                        <a:spcBef>
                          <a:spcPts val="0"/>
                        </a:spcBef>
                        <a:spcAft>
                          <a:spcPts val="600"/>
                        </a:spcAft>
                      </a:pPr>
                      <a:r>
                        <a:rPr lang="en-US" sz="1800" dirty="0">
                          <a:effectLst/>
                        </a:rPr>
                        <a:t>Category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Traditional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Modern DevOps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0"/>
                  </a:ext>
                </a:extLst>
              </a:tr>
              <a:tr h="512097">
                <a:tc>
                  <a:txBody>
                    <a:bodyPr/>
                    <a:lstStyle/>
                    <a:p>
                      <a:pPr marL="0" marR="0">
                        <a:lnSpc>
                          <a:spcPts val="1200"/>
                        </a:lnSpc>
                        <a:spcBef>
                          <a:spcPts val="0"/>
                        </a:spcBef>
                        <a:spcAft>
                          <a:spcPts val="600"/>
                        </a:spcAft>
                      </a:pPr>
                      <a:r>
                        <a:rPr lang="en-US" sz="1800" dirty="0">
                          <a:effectLst/>
                        </a:rPr>
                        <a:t>Quality of code check-ins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Unknown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Validated through unit tests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1"/>
                  </a:ext>
                </a:extLst>
              </a:tr>
              <a:tr h="512097">
                <a:tc>
                  <a:txBody>
                    <a:bodyPr/>
                    <a:lstStyle/>
                    <a:p>
                      <a:pPr marL="0" marR="0">
                        <a:lnSpc>
                          <a:spcPts val="1200"/>
                        </a:lnSpc>
                        <a:spcBef>
                          <a:spcPts val="0"/>
                        </a:spcBef>
                        <a:spcAft>
                          <a:spcPts val="600"/>
                        </a:spcAft>
                      </a:pPr>
                      <a:r>
                        <a:rPr lang="en-US" sz="1800" dirty="0">
                          <a:effectLst/>
                        </a:rPr>
                        <a:t>Environment Creation/Configuration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Manual </a:t>
                      </a:r>
                      <a:endParaRPr lang="en-US" sz="180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Automated</a:t>
                      </a:r>
                    </a:p>
                  </a:txBody>
                  <a:tcPr marL="67232" marR="67232" marT="0" marB="0" anchor="ctr"/>
                </a:tc>
                <a:extLst>
                  <a:ext uri="{0D108BD9-81ED-4DB2-BD59-A6C34878D82A}">
                    <a16:rowId xmlns:a16="http://schemas.microsoft.com/office/drawing/2014/main" val="10002"/>
                  </a:ext>
                </a:extLst>
              </a:tr>
              <a:tr h="1024193">
                <a:tc>
                  <a:txBody>
                    <a:bodyPr/>
                    <a:lstStyle/>
                    <a:p>
                      <a:pPr marL="0" marR="0">
                        <a:lnSpc>
                          <a:spcPts val="1200"/>
                        </a:lnSpc>
                        <a:spcBef>
                          <a:spcPts val="0"/>
                        </a:spcBef>
                        <a:spcAft>
                          <a:spcPts val="600"/>
                        </a:spcAft>
                      </a:pPr>
                      <a:r>
                        <a:rPr lang="en-US" sz="1800" dirty="0">
                          <a:effectLst/>
                        </a:rPr>
                        <a:t>Deployment Frequency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1-2 months (or less frequent)</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Deploy whenever needed, including several per day</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3"/>
                  </a:ext>
                </a:extLst>
              </a:tr>
              <a:tr h="512097">
                <a:tc>
                  <a:txBody>
                    <a:bodyPr/>
                    <a:lstStyle/>
                    <a:p>
                      <a:pPr marL="0" marR="0">
                        <a:lnSpc>
                          <a:spcPts val="1200"/>
                        </a:lnSpc>
                        <a:spcBef>
                          <a:spcPts val="0"/>
                        </a:spcBef>
                        <a:spcAft>
                          <a:spcPts val="600"/>
                        </a:spcAft>
                      </a:pPr>
                      <a:r>
                        <a:rPr lang="en-US" sz="1800" dirty="0">
                          <a:effectLst/>
                        </a:rPr>
                        <a:t>App Deployment Process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Requires meetings and planning </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Push-button deployment</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4"/>
                  </a:ext>
                </a:extLst>
              </a:tr>
              <a:tr h="512097">
                <a:tc>
                  <a:txBody>
                    <a:bodyPr/>
                    <a:lstStyle/>
                    <a:p>
                      <a:pPr marL="0" marR="0">
                        <a:lnSpc>
                          <a:spcPts val="1200"/>
                        </a:lnSpc>
                        <a:spcBef>
                          <a:spcPts val="0"/>
                        </a:spcBef>
                        <a:spcAft>
                          <a:spcPts val="600"/>
                        </a:spcAft>
                      </a:pPr>
                      <a:r>
                        <a:rPr lang="en-US" sz="1800" dirty="0">
                          <a:effectLst/>
                        </a:rPr>
                        <a:t>Deployment validation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Manual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Automated</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5"/>
                  </a:ext>
                </a:extLst>
              </a:tr>
              <a:tr h="1024193">
                <a:tc>
                  <a:txBody>
                    <a:bodyPr/>
                    <a:lstStyle/>
                    <a:p>
                      <a:pPr marL="0" marR="0">
                        <a:lnSpc>
                          <a:spcPts val="1200"/>
                        </a:lnSpc>
                        <a:spcBef>
                          <a:spcPts val="0"/>
                        </a:spcBef>
                        <a:spcAft>
                          <a:spcPts val="600"/>
                        </a:spcAft>
                      </a:pPr>
                      <a:r>
                        <a:rPr lang="en-US" sz="1800" dirty="0">
                          <a:effectLst/>
                        </a:rPr>
                        <a:t>Monitoring</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Minimal to none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Health and Performance monitoring</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6"/>
                  </a:ext>
                </a:extLst>
              </a:tr>
              <a:tr h="512097">
                <a:tc>
                  <a:txBody>
                    <a:bodyPr/>
                    <a:lstStyle/>
                    <a:p>
                      <a:pPr marL="0" marR="0">
                        <a:lnSpc>
                          <a:spcPts val="1200"/>
                        </a:lnSpc>
                        <a:spcBef>
                          <a:spcPts val="0"/>
                        </a:spcBef>
                        <a:spcAft>
                          <a:spcPts val="600"/>
                        </a:spcAft>
                      </a:pPr>
                      <a:r>
                        <a:rPr lang="en-US" sz="1800" dirty="0">
                          <a:effectLst/>
                        </a:rPr>
                        <a:t>Dev and Ops relationship</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Blame culture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Culture of trust</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396617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179" y="194477"/>
            <a:ext cx="11655840" cy="899665"/>
          </a:xfrm>
        </p:spPr>
        <p:txBody>
          <a:bodyPr/>
          <a:lstStyle/>
          <a:p>
            <a:r>
              <a:rPr lang="en-US" dirty="0"/>
              <a:t>Monolith and </a:t>
            </a:r>
            <a:r>
              <a:rPr lang="en-US" dirty="0" err="1"/>
              <a:t>Microservices</a:t>
            </a:r>
            <a:endParaRPr lang="en-US" dirty="0"/>
          </a:p>
        </p:txBody>
      </p:sp>
      <p:sp>
        <p:nvSpPr>
          <p:cNvPr id="4" name="Text Placeholder 3"/>
          <p:cNvSpPr>
            <a:spLocks noGrp="1"/>
          </p:cNvSpPr>
          <p:nvPr>
            <p:ph type="body" sz="quarter" idx="13"/>
          </p:nvPr>
        </p:nvSpPr>
        <p:spPr>
          <a:xfrm>
            <a:off x="492457" y="837761"/>
            <a:ext cx="11201400" cy="512762"/>
          </a:xfrm>
        </p:spPr>
        <p:txBody>
          <a:bodyPr/>
          <a:lstStyle/>
          <a:p>
            <a:r>
              <a:rPr lang="en-US" dirty="0"/>
              <a:t>Evolution of an application</a:t>
            </a:r>
          </a:p>
        </p:txBody>
      </p:sp>
      <p:sp>
        <p:nvSpPr>
          <p:cNvPr id="5" name="Can 4"/>
          <p:cNvSpPr/>
          <p:nvPr/>
        </p:nvSpPr>
        <p:spPr>
          <a:xfrm>
            <a:off x="1731982" y="4313817"/>
            <a:ext cx="1645920" cy="1216152"/>
          </a:xfrm>
          <a:prstGeom prst="can">
            <a:avLst/>
          </a:prstGeom>
          <a:solidFill>
            <a:schemeClr val="accent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6" name="Rectangle 5"/>
          <p:cNvSpPr/>
          <p:nvPr/>
        </p:nvSpPr>
        <p:spPr>
          <a:xfrm>
            <a:off x="968189" y="1990165"/>
            <a:ext cx="3269982" cy="17104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7" name="Rectangle 6"/>
          <p:cNvSpPr/>
          <p:nvPr/>
        </p:nvSpPr>
        <p:spPr>
          <a:xfrm>
            <a:off x="1045542" y="2431741"/>
            <a:ext cx="928914" cy="827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8" name="Rectangle 7"/>
          <p:cNvSpPr/>
          <p:nvPr/>
        </p:nvSpPr>
        <p:spPr>
          <a:xfrm>
            <a:off x="2129161" y="2431741"/>
            <a:ext cx="928914" cy="82731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9" name="Rectangle 8"/>
          <p:cNvSpPr/>
          <p:nvPr/>
        </p:nvSpPr>
        <p:spPr>
          <a:xfrm>
            <a:off x="3212780" y="2431741"/>
            <a:ext cx="928914" cy="82731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10" name="Rectangle 9"/>
          <p:cNvSpPr/>
          <p:nvPr/>
        </p:nvSpPr>
        <p:spPr>
          <a:xfrm>
            <a:off x="1941159" y="4921893"/>
            <a:ext cx="356113" cy="3177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11" name="Rectangle 10"/>
          <p:cNvSpPr/>
          <p:nvPr/>
        </p:nvSpPr>
        <p:spPr>
          <a:xfrm>
            <a:off x="2425123" y="4921893"/>
            <a:ext cx="356113" cy="3177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12" name="Rectangle 11"/>
          <p:cNvSpPr/>
          <p:nvPr/>
        </p:nvSpPr>
        <p:spPr>
          <a:xfrm>
            <a:off x="2909087" y="4921893"/>
            <a:ext cx="356113" cy="317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13" name="TextBox 12"/>
          <p:cNvSpPr txBox="1"/>
          <p:nvPr/>
        </p:nvSpPr>
        <p:spPr>
          <a:xfrm>
            <a:off x="1935183" y="1988460"/>
            <a:ext cx="1342034" cy="341632"/>
          </a:xfrm>
          <a:prstGeom prst="rect">
            <a:avLst/>
          </a:prstGeom>
          <a:noFill/>
        </p:spPr>
        <p:txBody>
          <a:bodyPr wrap="none" rtlCol="0">
            <a:spAutoFit/>
          </a:bodyPr>
          <a:lstStyle/>
          <a:p>
            <a:pPr>
              <a:lnSpc>
                <a:spcPct val="90000"/>
              </a:lnSpc>
            </a:pPr>
            <a:r>
              <a:rPr lang="en-US" dirty="0"/>
              <a:t>Application</a:t>
            </a:r>
          </a:p>
        </p:txBody>
      </p:sp>
      <p:sp>
        <p:nvSpPr>
          <p:cNvPr id="14" name="TextBox 13"/>
          <p:cNvSpPr txBox="1"/>
          <p:nvPr/>
        </p:nvSpPr>
        <p:spPr>
          <a:xfrm>
            <a:off x="1047982" y="2561777"/>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A</a:t>
            </a:r>
          </a:p>
        </p:txBody>
      </p:sp>
      <p:sp>
        <p:nvSpPr>
          <p:cNvPr id="15" name="TextBox 14"/>
          <p:cNvSpPr txBox="1"/>
          <p:nvPr/>
        </p:nvSpPr>
        <p:spPr>
          <a:xfrm>
            <a:off x="2114782" y="2554521"/>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B</a:t>
            </a:r>
          </a:p>
        </p:txBody>
      </p:sp>
      <p:sp>
        <p:nvSpPr>
          <p:cNvPr id="16" name="TextBox 15"/>
          <p:cNvSpPr txBox="1"/>
          <p:nvPr/>
        </p:nvSpPr>
        <p:spPr>
          <a:xfrm>
            <a:off x="3174325" y="2554522"/>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C</a:t>
            </a:r>
          </a:p>
        </p:txBody>
      </p:sp>
      <p:cxnSp>
        <p:nvCxnSpPr>
          <p:cNvPr id="18" name="Straight Arrow Connector 17"/>
          <p:cNvCxnSpPr>
            <a:stCxn id="6" idx="2"/>
          </p:cNvCxnSpPr>
          <p:nvPr/>
        </p:nvCxnSpPr>
        <p:spPr>
          <a:xfrm flipH="1">
            <a:off x="2603179" y="3700631"/>
            <a:ext cx="1" cy="613186"/>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952343" y="1939367"/>
            <a:ext cx="3875314" cy="3532545"/>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1" name="Rectangle 20"/>
          <p:cNvSpPr/>
          <p:nvPr/>
        </p:nvSpPr>
        <p:spPr>
          <a:xfrm>
            <a:off x="7319687" y="2431741"/>
            <a:ext cx="928914" cy="827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2" name="TextBox 21"/>
          <p:cNvSpPr txBox="1"/>
          <p:nvPr/>
        </p:nvSpPr>
        <p:spPr>
          <a:xfrm>
            <a:off x="7322127" y="2561777"/>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A</a:t>
            </a:r>
          </a:p>
        </p:txBody>
      </p:sp>
      <p:sp>
        <p:nvSpPr>
          <p:cNvPr id="23" name="Rectangle 22"/>
          <p:cNvSpPr/>
          <p:nvPr/>
        </p:nvSpPr>
        <p:spPr>
          <a:xfrm>
            <a:off x="8483302" y="2431741"/>
            <a:ext cx="928914" cy="82731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4" name="Rectangle 23"/>
          <p:cNvSpPr/>
          <p:nvPr/>
        </p:nvSpPr>
        <p:spPr>
          <a:xfrm>
            <a:off x="9566921" y="2431741"/>
            <a:ext cx="928914" cy="82731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5" name="TextBox 24"/>
          <p:cNvSpPr txBox="1"/>
          <p:nvPr/>
        </p:nvSpPr>
        <p:spPr>
          <a:xfrm>
            <a:off x="8468923" y="2554521"/>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B</a:t>
            </a:r>
          </a:p>
        </p:txBody>
      </p:sp>
      <p:sp>
        <p:nvSpPr>
          <p:cNvPr id="26" name="TextBox 25"/>
          <p:cNvSpPr txBox="1"/>
          <p:nvPr/>
        </p:nvSpPr>
        <p:spPr>
          <a:xfrm>
            <a:off x="9528466" y="2554522"/>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C</a:t>
            </a:r>
          </a:p>
        </p:txBody>
      </p:sp>
      <p:sp>
        <p:nvSpPr>
          <p:cNvPr id="27" name="TextBox 26"/>
          <p:cNvSpPr txBox="1"/>
          <p:nvPr/>
        </p:nvSpPr>
        <p:spPr>
          <a:xfrm>
            <a:off x="8314215" y="1995720"/>
            <a:ext cx="1342034" cy="341632"/>
          </a:xfrm>
          <a:prstGeom prst="rect">
            <a:avLst/>
          </a:prstGeom>
          <a:noFill/>
        </p:spPr>
        <p:txBody>
          <a:bodyPr wrap="none" rtlCol="0">
            <a:spAutoFit/>
          </a:bodyPr>
          <a:lstStyle/>
          <a:p>
            <a:pPr>
              <a:lnSpc>
                <a:spcPct val="90000"/>
              </a:lnSpc>
            </a:pPr>
            <a:r>
              <a:rPr lang="en-US" dirty="0"/>
              <a:t>Application</a:t>
            </a:r>
          </a:p>
        </p:txBody>
      </p:sp>
      <p:sp>
        <p:nvSpPr>
          <p:cNvPr id="28" name="Can 27"/>
          <p:cNvSpPr/>
          <p:nvPr/>
        </p:nvSpPr>
        <p:spPr>
          <a:xfrm>
            <a:off x="7319687" y="4313817"/>
            <a:ext cx="962254" cy="766958"/>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9" name="Can 28"/>
          <p:cNvSpPr/>
          <p:nvPr/>
        </p:nvSpPr>
        <p:spPr>
          <a:xfrm>
            <a:off x="8448982" y="4313817"/>
            <a:ext cx="962254" cy="766958"/>
          </a:xfrm>
          <a:prstGeom prst="ca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30" name="Can 29"/>
          <p:cNvSpPr/>
          <p:nvPr/>
        </p:nvSpPr>
        <p:spPr>
          <a:xfrm>
            <a:off x="9566921" y="4313817"/>
            <a:ext cx="962254" cy="766958"/>
          </a:xfrm>
          <a:prstGeom prst="ca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cxnSp>
        <p:nvCxnSpPr>
          <p:cNvPr id="31" name="Straight Arrow Connector 30"/>
          <p:cNvCxnSpPr/>
          <p:nvPr/>
        </p:nvCxnSpPr>
        <p:spPr>
          <a:xfrm flipH="1">
            <a:off x="7784143" y="3530272"/>
            <a:ext cx="1" cy="613186"/>
          </a:xfrm>
          <a:prstGeom prst="straightConnector1">
            <a:avLst/>
          </a:prstGeom>
          <a:ln w="127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8938858" y="3521908"/>
            <a:ext cx="1" cy="613186"/>
          </a:xfrm>
          <a:prstGeom prst="straightConnector1">
            <a:avLst/>
          </a:prstGeom>
          <a:ln w="1270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10031378" y="3530272"/>
            <a:ext cx="1" cy="613186"/>
          </a:xfrm>
          <a:prstGeom prst="straightConnector1">
            <a:avLst/>
          </a:prstGeom>
          <a:ln w="127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ight Arrow 33"/>
          <p:cNvSpPr/>
          <p:nvPr/>
        </p:nvSpPr>
        <p:spPr>
          <a:xfrm>
            <a:off x="4702629" y="3530272"/>
            <a:ext cx="1988457" cy="29822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35" name="TextBox 34"/>
          <p:cNvSpPr txBox="1"/>
          <p:nvPr/>
        </p:nvSpPr>
        <p:spPr>
          <a:xfrm>
            <a:off x="5036457" y="3225248"/>
            <a:ext cx="1056700" cy="341632"/>
          </a:xfrm>
          <a:prstGeom prst="rect">
            <a:avLst/>
          </a:prstGeom>
          <a:noFill/>
        </p:spPr>
        <p:txBody>
          <a:bodyPr wrap="none" rtlCol="0">
            <a:spAutoFit/>
          </a:bodyPr>
          <a:lstStyle/>
          <a:p>
            <a:pPr>
              <a:lnSpc>
                <a:spcPct val="90000"/>
              </a:lnSpc>
            </a:pPr>
            <a:r>
              <a:rPr lang="en-US" dirty="0"/>
              <a:t>Refactor</a:t>
            </a:r>
          </a:p>
        </p:txBody>
      </p:sp>
      <p:sp>
        <p:nvSpPr>
          <p:cNvPr id="36" name="TextBox 35"/>
          <p:cNvSpPr txBox="1"/>
          <p:nvPr/>
        </p:nvSpPr>
        <p:spPr>
          <a:xfrm>
            <a:off x="4325255" y="3925748"/>
            <a:ext cx="2561920" cy="1089529"/>
          </a:xfrm>
          <a:prstGeom prst="rect">
            <a:avLst/>
          </a:prstGeom>
          <a:noFill/>
        </p:spPr>
        <p:txBody>
          <a:bodyPr wrap="none" rtlCol="0">
            <a:spAutoFit/>
          </a:bodyPr>
          <a:lstStyle/>
          <a:p>
            <a:pPr marL="285750" indent="-285750">
              <a:lnSpc>
                <a:spcPct val="90000"/>
              </a:lnSpc>
              <a:buFont typeface="Arial" charset="0"/>
              <a:buChar char="•"/>
            </a:pPr>
            <a:r>
              <a:rPr lang="en-US" dirty="0"/>
              <a:t>Update frequency</a:t>
            </a:r>
          </a:p>
          <a:p>
            <a:pPr marL="285750" indent="-285750">
              <a:lnSpc>
                <a:spcPct val="90000"/>
              </a:lnSpc>
              <a:buFont typeface="Arial" charset="0"/>
              <a:buChar char="•"/>
            </a:pPr>
            <a:r>
              <a:rPr lang="en-US" dirty="0"/>
              <a:t>Different scale </a:t>
            </a:r>
            <a:r>
              <a:rPr lang="en-US" dirty="0" err="1"/>
              <a:t>reqs</a:t>
            </a:r>
            <a:endParaRPr lang="en-US" dirty="0"/>
          </a:p>
          <a:p>
            <a:pPr marL="285750" indent="-285750">
              <a:lnSpc>
                <a:spcPct val="90000"/>
              </a:lnSpc>
              <a:buFont typeface="Arial" charset="0"/>
              <a:buChar char="•"/>
            </a:pPr>
            <a:r>
              <a:rPr lang="en-US" dirty="0"/>
              <a:t>Different technology</a:t>
            </a:r>
          </a:p>
          <a:p>
            <a:pPr marL="285750" indent="-285750">
              <a:lnSpc>
                <a:spcPct val="90000"/>
              </a:lnSpc>
              <a:buFont typeface="Arial" charset="0"/>
              <a:buChar char="•"/>
            </a:pPr>
            <a:r>
              <a:rPr lang="en-US" dirty="0"/>
              <a:t>Size, etc.</a:t>
            </a:r>
          </a:p>
        </p:txBody>
      </p:sp>
    </p:spTree>
    <p:extLst>
      <p:ext uri="{BB962C8B-B14F-4D97-AF65-F5344CB8AC3E}">
        <p14:creationId xmlns:p14="http://schemas.microsoft.com/office/powerpoint/2010/main" val="47761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ppt_x"/>
                                          </p:val>
                                        </p:tav>
                                        <p:tav tm="100000">
                                          <p:val>
                                            <p:strVal val="#ppt_x"/>
                                          </p:val>
                                        </p:tav>
                                      </p:tavLst>
                                    </p:anim>
                                    <p:anim calcmode="lin" valueType="num">
                                      <p:cBhvr additive="base">
                                        <p:cTn id="30" dur="500" fill="hold"/>
                                        <p:tgtEl>
                                          <p:spTgt spid="2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ppt_x"/>
                                          </p:val>
                                        </p:tav>
                                        <p:tav tm="100000">
                                          <p:val>
                                            <p:strVal val="#ppt_x"/>
                                          </p:val>
                                        </p:tav>
                                      </p:tavLst>
                                    </p:anim>
                                    <p:anim calcmode="lin" valueType="num">
                                      <p:cBhvr additive="base">
                                        <p:cTn id="42" dur="500" fill="hold"/>
                                        <p:tgtEl>
                                          <p:spTgt spid="2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ppt_x"/>
                                          </p:val>
                                        </p:tav>
                                        <p:tav tm="100000">
                                          <p:val>
                                            <p:strVal val="#ppt_x"/>
                                          </p:val>
                                        </p:tav>
                                      </p:tavLst>
                                    </p:anim>
                                    <p:anim calcmode="lin" valueType="num">
                                      <p:cBhvr additive="base">
                                        <p:cTn id="50" dur="500" fill="hold"/>
                                        <p:tgtEl>
                                          <p:spTgt spid="2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ppt_x"/>
                                          </p:val>
                                        </p:tav>
                                        <p:tav tm="100000">
                                          <p:val>
                                            <p:strVal val="#ppt_x"/>
                                          </p:val>
                                        </p:tav>
                                      </p:tavLst>
                                    </p:anim>
                                    <p:anim calcmode="lin" valueType="num">
                                      <p:cBhvr additive="base">
                                        <p:cTn id="54" dur="500" fill="hold"/>
                                        <p:tgtEl>
                                          <p:spTgt spid="31"/>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ppt_x"/>
                                          </p:val>
                                        </p:tav>
                                        <p:tav tm="100000">
                                          <p:val>
                                            <p:strVal val="#ppt_x"/>
                                          </p:val>
                                        </p:tav>
                                      </p:tavLst>
                                    </p:anim>
                                    <p:anim calcmode="lin" valueType="num">
                                      <p:cBhvr additive="base">
                                        <p:cTn id="58" dur="500" fill="hold"/>
                                        <p:tgtEl>
                                          <p:spTgt spid="3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additive="base">
                                        <p:cTn id="61" dur="500" fill="hold"/>
                                        <p:tgtEl>
                                          <p:spTgt spid="33"/>
                                        </p:tgtEl>
                                        <p:attrNameLst>
                                          <p:attrName>ppt_x</p:attrName>
                                        </p:attrNameLst>
                                      </p:cBhvr>
                                      <p:tavLst>
                                        <p:tav tm="0">
                                          <p:val>
                                            <p:strVal val="#ppt_x"/>
                                          </p:val>
                                        </p:tav>
                                        <p:tav tm="100000">
                                          <p:val>
                                            <p:strVal val="#ppt_x"/>
                                          </p:val>
                                        </p:tav>
                                      </p:tavLst>
                                    </p:anim>
                                    <p:anim calcmode="lin" valueType="num">
                                      <p:cBhvr additive="base">
                                        <p:cTn id="62" dur="500" fill="hold"/>
                                        <p:tgtEl>
                                          <p:spTgt spid="3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 calcmode="lin" valueType="num">
                                      <p:cBhvr additive="base">
                                        <p:cTn id="65" dur="500" fill="hold"/>
                                        <p:tgtEl>
                                          <p:spTgt spid="28"/>
                                        </p:tgtEl>
                                        <p:attrNameLst>
                                          <p:attrName>ppt_x</p:attrName>
                                        </p:attrNameLst>
                                      </p:cBhvr>
                                      <p:tavLst>
                                        <p:tav tm="0">
                                          <p:val>
                                            <p:strVal val="#ppt_x"/>
                                          </p:val>
                                        </p:tav>
                                        <p:tav tm="100000">
                                          <p:val>
                                            <p:strVal val="#ppt_x"/>
                                          </p:val>
                                        </p:tav>
                                      </p:tavLst>
                                    </p:anim>
                                    <p:anim calcmode="lin" valueType="num">
                                      <p:cBhvr additive="base">
                                        <p:cTn id="66" dur="500" fill="hold"/>
                                        <p:tgtEl>
                                          <p:spTgt spid="2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500" fill="hold"/>
                                        <p:tgtEl>
                                          <p:spTgt spid="29"/>
                                        </p:tgtEl>
                                        <p:attrNameLst>
                                          <p:attrName>ppt_x</p:attrName>
                                        </p:attrNameLst>
                                      </p:cBhvr>
                                      <p:tavLst>
                                        <p:tav tm="0">
                                          <p:val>
                                            <p:strVal val="#ppt_x"/>
                                          </p:val>
                                        </p:tav>
                                        <p:tav tm="100000">
                                          <p:val>
                                            <p:strVal val="#ppt_x"/>
                                          </p:val>
                                        </p:tav>
                                      </p:tavLst>
                                    </p:anim>
                                    <p:anim calcmode="lin" valueType="num">
                                      <p:cBhvr additive="base">
                                        <p:cTn id="70" dur="500" fill="hold"/>
                                        <p:tgtEl>
                                          <p:spTgt spid="29"/>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additive="base">
                                        <p:cTn id="73" dur="500" fill="hold"/>
                                        <p:tgtEl>
                                          <p:spTgt spid="30"/>
                                        </p:tgtEl>
                                        <p:attrNameLst>
                                          <p:attrName>ppt_x</p:attrName>
                                        </p:attrNameLst>
                                      </p:cBhvr>
                                      <p:tavLst>
                                        <p:tav tm="0">
                                          <p:val>
                                            <p:strVal val="#ppt_x"/>
                                          </p:val>
                                        </p:tav>
                                        <p:tav tm="100000">
                                          <p:val>
                                            <p:strVal val="#ppt_x"/>
                                          </p:val>
                                        </p:tav>
                                      </p:tavLst>
                                    </p:anim>
                                    <p:anim calcmode="lin" valueType="num">
                                      <p:cBhvr additive="base">
                                        <p:cTn id="7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bldP spid="23" grpId="0" animBg="1"/>
      <p:bldP spid="24" grpId="0" animBg="1"/>
      <p:bldP spid="25" grpId="0"/>
      <p:bldP spid="26" grpId="0"/>
      <p:bldP spid="27" grpId="0"/>
      <p:bldP spid="28" grpId="0" animBg="1"/>
      <p:bldP spid="29" grpId="0" animBg="1"/>
      <p:bldP spid="30" grpId="0" animBg="1"/>
      <p:bldP spid="34" grpId="0" animBg="1"/>
      <p:bldP spid="35" grpId="0"/>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&amp; Monolithic vs Micro Services</a:t>
            </a:r>
          </a:p>
        </p:txBody>
      </p:sp>
      <p:sp>
        <p:nvSpPr>
          <p:cNvPr id="4" name="Text Placeholder 3"/>
          <p:cNvSpPr>
            <a:spLocks noGrp="1"/>
          </p:cNvSpPr>
          <p:nvPr>
            <p:ph type="body" sz="quarter" idx="10"/>
          </p:nvPr>
        </p:nvSpPr>
        <p:spPr>
          <a:xfrm>
            <a:off x="7616414" y="892885"/>
            <a:ext cx="4575586" cy="5811081"/>
          </a:xfrm>
        </p:spPr>
        <p:txBody>
          <a:bodyPr/>
          <a:lstStyle/>
          <a:p>
            <a:r>
              <a:rPr lang="en-US" sz="4000" u="sng" dirty="0"/>
              <a:t>Micro Services</a:t>
            </a:r>
          </a:p>
          <a:p>
            <a:r>
              <a:rPr lang="en-US" sz="2800" b="1" i="1" dirty="0">
                <a:solidFill>
                  <a:srgbClr val="FFFF00"/>
                </a:solidFill>
              </a:rPr>
              <a:t>Split </a:t>
            </a:r>
            <a:r>
              <a:rPr lang="en-US" sz="2400" b="1" i="1" dirty="0">
                <a:solidFill>
                  <a:srgbClr val="FFFF00"/>
                </a:solidFill>
              </a:rPr>
              <a:t>Services</a:t>
            </a:r>
            <a:r>
              <a:rPr lang="en-US" sz="2800" b="1" i="1" dirty="0">
                <a:solidFill>
                  <a:srgbClr val="FFFF00"/>
                </a:solidFill>
              </a:rPr>
              <a:t> into small pieces</a:t>
            </a:r>
          </a:p>
          <a:p>
            <a:pPr marL="457200" indent="-457200">
              <a:buFont typeface="Arial" panose="020B0604020202020204" pitchFamily="34" charset="0"/>
              <a:buChar char="•"/>
            </a:pPr>
            <a:r>
              <a:rPr lang="en-US" sz="2800" dirty="0"/>
              <a:t>Easily Scale, Deploy, code, etc.</a:t>
            </a:r>
          </a:p>
          <a:p>
            <a:pPr marL="457200" indent="-457200">
              <a:buFont typeface="Arial" panose="020B0604020202020204" pitchFamily="34" charset="0"/>
              <a:buChar char="•"/>
            </a:pPr>
            <a:r>
              <a:rPr lang="en-US" sz="2800" dirty="0"/>
              <a:t>Faster Execution</a:t>
            </a:r>
          </a:p>
          <a:p>
            <a:pPr marL="457200" indent="-457200">
              <a:buFont typeface="Arial" panose="020B0604020202020204" pitchFamily="34" charset="0"/>
              <a:buChar char="•"/>
            </a:pPr>
            <a:r>
              <a:rPr lang="en-US" sz="2800" dirty="0"/>
              <a:t>Higher Reliability</a:t>
            </a:r>
          </a:p>
          <a:p>
            <a:pPr marL="457200" indent="-457200">
              <a:buFont typeface="Arial" panose="020B0604020202020204" pitchFamily="34" charset="0"/>
              <a:buChar char="•"/>
            </a:pPr>
            <a:r>
              <a:rPr lang="en-US" sz="2800" dirty="0"/>
              <a:t>Faster MTTR </a:t>
            </a:r>
            <a:r>
              <a:rPr lang="en-US" sz="1200" dirty="0"/>
              <a:t>mean time to repair</a:t>
            </a:r>
            <a:endParaRPr lang="en-US" sz="2800" dirty="0"/>
          </a:p>
          <a:p>
            <a:pPr marL="457200" indent="-457200">
              <a:buFont typeface="Arial" panose="020B0604020202020204" pitchFamily="34" charset="0"/>
              <a:buChar char="•"/>
            </a:pPr>
            <a:r>
              <a:rPr lang="en-US" sz="2800" dirty="0"/>
              <a:t>Agile capabilities</a:t>
            </a:r>
          </a:p>
          <a:p>
            <a:pPr marL="457200" indent="-457200">
              <a:buFont typeface="Arial" panose="020B0604020202020204" pitchFamily="34" charset="0"/>
              <a:buChar char="•"/>
            </a:pPr>
            <a:r>
              <a:rPr lang="en-US" sz="2800" dirty="0"/>
              <a:t>Automation Continuous Delivery</a:t>
            </a:r>
          </a:p>
          <a:p>
            <a:pPr marL="457200" indent="-457200">
              <a:buFont typeface="Arial" panose="020B0604020202020204" pitchFamily="34" charset="0"/>
              <a:buChar char="•"/>
            </a:pPr>
            <a:r>
              <a:rPr lang="en-US" sz="2800" dirty="0"/>
              <a:t>Amplify Feedback Loops</a:t>
            </a:r>
          </a:p>
        </p:txBody>
      </p:sp>
      <p:sp>
        <p:nvSpPr>
          <p:cNvPr id="5" name="Text Placeholder 4"/>
          <p:cNvSpPr>
            <a:spLocks noGrp="1"/>
          </p:cNvSpPr>
          <p:nvPr>
            <p:ph type="body" sz="quarter" idx="11"/>
          </p:nvPr>
        </p:nvSpPr>
        <p:spPr>
          <a:xfrm>
            <a:off x="266960" y="1092112"/>
            <a:ext cx="4703073" cy="6081665"/>
          </a:xfrm>
        </p:spPr>
        <p:txBody>
          <a:bodyPr/>
          <a:lstStyle/>
          <a:p>
            <a:r>
              <a:rPr lang="en-US" sz="4000" u="sng" dirty="0"/>
              <a:t>Monolithic</a:t>
            </a:r>
          </a:p>
          <a:p>
            <a:r>
              <a:rPr lang="en-US" sz="2800" b="1" dirty="0">
                <a:solidFill>
                  <a:srgbClr val="FFFF00"/>
                </a:solidFill>
              </a:rPr>
              <a:t>All Feature in Full App</a:t>
            </a:r>
          </a:p>
          <a:p>
            <a:pPr marL="457200" indent="-457200">
              <a:buFont typeface="Arial" panose="020B0604020202020204" pitchFamily="34" charset="0"/>
              <a:buChar char="•"/>
            </a:pPr>
            <a:r>
              <a:rPr lang="en-US" sz="2800" dirty="0"/>
              <a:t>Long Cycles (Dev, Test, Q/A, Deploy, update, etc.)</a:t>
            </a:r>
          </a:p>
          <a:p>
            <a:pPr marL="457200" indent="-457200">
              <a:buFont typeface="Arial" panose="020B0604020202020204" pitchFamily="34" charset="0"/>
              <a:buChar char="•"/>
            </a:pPr>
            <a:r>
              <a:rPr lang="en-US" sz="2800" dirty="0"/>
              <a:t>Error / Bug Prone</a:t>
            </a:r>
          </a:p>
          <a:p>
            <a:pPr marL="457200" indent="-457200">
              <a:buFont typeface="Arial" panose="020B0604020202020204" pitchFamily="34" charset="0"/>
              <a:buChar char="•"/>
            </a:pPr>
            <a:r>
              <a:rPr lang="en-US" sz="2800" dirty="0"/>
              <a:t>Expensive</a:t>
            </a:r>
          </a:p>
          <a:p>
            <a:pPr marL="457200" indent="-457200">
              <a:buFont typeface="Arial" panose="020B0604020202020204" pitchFamily="34" charset="0"/>
              <a:buChar char="•"/>
            </a:pPr>
            <a:r>
              <a:rPr lang="en-US" sz="2800" dirty="0"/>
              <a:t>Quick Fixes hard or impossible</a:t>
            </a:r>
          </a:p>
          <a:p>
            <a:pPr marL="457200" indent="-457200">
              <a:buFont typeface="Arial" panose="020B0604020202020204" pitchFamily="34" charset="0"/>
              <a:buChar char="•"/>
            </a:pPr>
            <a:r>
              <a:rPr lang="en-US" sz="2800" dirty="0"/>
              <a:t>More bottlenecks</a:t>
            </a:r>
          </a:p>
          <a:p>
            <a:pPr marL="457200" indent="-457200">
              <a:buFont typeface="Arial" panose="020B0604020202020204" pitchFamily="34" charset="0"/>
              <a:buChar char="•"/>
            </a:pPr>
            <a:r>
              <a:rPr lang="en-US" sz="2800" dirty="0"/>
              <a:t>Harder to test (more changes at once)</a:t>
            </a:r>
          </a:p>
        </p:txBody>
      </p:sp>
      <p:graphicFrame>
        <p:nvGraphicFramePr>
          <p:cNvPr id="3" name="Diagram 2"/>
          <p:cNvGraphicFramePr/>
          <p:nvPr>
            <p:extLst>
              <p:ext uri="{D42A27DB-BD31-4B8C-83A1-F6EECF244321}">
                <p14:modId xmlns:p14="http://schemas.microsoft.com/office/powerpoint/2010/main" val="2234797652"/>
              </p:ext>
            </p:extLst>
          </p:nvPr>
        </p:nvGraphicFramePr>
        <p:xfrm>
          <a:off x="4082412" y="2221684"/>
          <a:ext cx="3647486" cy="3926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931883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69239" y="1151069"/>
            <a:ext cx="11653523" cy="4795159"/>
          </a:xfrm>
          <a:prstGeom prst="rect">
            <a:avLst/>
          </a:prstGeom>
        </p:spPr>
        <p:txBody>
          <a:bodyPr/>
          <a:lstStyle/>
          <a:p>
            <a:r>
              <a:rPr lang="en-US" sz="3600" dirty="0"/>
              <a:t>More services means more network communication</a:t>
            </a:r>
          </a:p>
          <a:p>
            <a:pPr lvl="1"/>
            <a:r>
              <a:rPr lang="en-US" sz="2000" dirty="0"/>
              <a:t>Decreases overall performance due to network hops &amp; (de)serialization</a:t>
            </a:r>
          </a:p>
          <a:p>
            <a:pPr lvl="1"/>
            <a:r>
              <a:rPr lang="en-US" sz="2000" dirty="0"/>
              <a:t>Requires more failure (timeout) recovery code</a:t>
            </a:r>
          </a:p>
          <a:p>
            <a:r>
              <a:rPr lang="en-US" sz="3600" dirty="0"/>
              <a:t>Hard to test in isolation without dependent services</a:t>
            </a:r>
          </a:p>
          <a:p>
            <a:r>
              <a:rPr lang="en-US" sz="3600" dirty="0"/>
              <a:t>Hard to debug/monitor across services</a:t>
            </a:r>
          </a:p>
          <a:p>
            <a:r>
              <a:rPr lang="en-US" sz="3600" dirty="0"/>
              <a:t>New service versions must support old &amp; new API contracts simultaneously because client services don’t upgrade at the same time</a:t>
            </a:r>
          </a:p>
          <a:p>
            <a:r>
              <a:rPr lang="en-US" sz="3600" dirty="0" err="1"/>
              <a:t>Devops</a:t>
            </a:r>
            <a:r>
              <a:rPr lang="en-US" sz="3600" dirty="0"/>
              <a:t> persona trade short-term pain for long-term gain</a:t>
            </a:r>
          </a:p>
        </p:txBody>
      </p:sp>
      <p:sp>
        <p:nvSpPr>
          <p:cNvPr id="3" name="Title 2"/>
          <p:cNvSpPr>
            <a:spLocks noGrp="1"/>
          </p:cNvSpPr>
          <p:nvPr>
            <p:ph type="title"/>
          </p:nvPr>
        </p:nvSpPr>
        <p:spPr>
          <a:xfrm>
            <a:off x="495300" y="457200"/>
            <a:ext cx="11201400" cy="615553"/>
          </a:xfrm>
        </p:spPr>
        <p:txBody>
          <a:bodyPr/>
          <a:lstStyle/>
          <a:p>
            <a:r>
              <a:rPr lang="en-US" dirty="0"/>
              <a:t>What’s the downside?</a:t>
            </a:r>
          </a:p>
        </p:txBody>
      </p:sp>
    </p:spTree>
    <p:extLst>
      <p:ext uri="{BB962C8B-B14F-4D97-AF65-F5344CB8AC3E}">
        <p14:creationId xmlns:p14="http://schemas.microsoft.com/office/powerpoint/2010/main" val="137685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37651"/>
            <a:ext cx="11377967" cy="1231106"/>
          </a:xfrm>
        </p:spPr>
        <p:txBody>
          <a:bodyPr/>
          <a:lstStyle/>
          <a:p>
            <a:r>
              <a:rPr lang="en-US" dirty="0"/>
              <a:t>Sample microservices application dev-ops flow using containers</a:t>
            </a:r>
          </a:p>
        </p:txBody>
      </p:sp>
      <p:sp>
        <p:nvSpPr>
          <p:cNvPr id="3" name="Rectangle 2"/>
          <p:cNvSpPr>
            <a:spLocks noChangeArrowheads="1"/>
          </p:cNvSpPr>
          <p:nvPr/>
        </p:nvSpPr>
        <p:spPr bwMode="auto">
          <a:xfrm>
            <a:off x="493345" y="956250"/>
            <a:ext cx="28426944" cy="36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89642" tIns="44821" rIns="89642" bIns="44821" numCol="1" anchor="ctr" anchorCtr="0" compatLnSpc="1">
            <a:prstTxWarp prst="textNoShape">
              <a:avLst/>
            </a:prstTxWarp>
            <a:spAutoFit/>
          </a:bodyPr>
          <a:lstStyle/>
          <a:p>
            <a:endParaRPr lang="en-US" sz="1765"/>
          </a:p>
        </p:txBody>
      </p:sp>
      <p:sp>
        <p:nvSpPr>
          <p:cNvPr id="4" name="Rectangle 3"/>
          <p:cNvSpPr/>
          <p:nvPr/>
        </p:nvSpPr>
        <p:spPr bwMode="auto">
          <a:xfrm>
            <a:off x="4527256" y="1934959"/>
            <a:ext cx="2016956" cy="4183316"/>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693616" y="1934959"/>
            <a:ext cx="2016956" cy="4183316"/>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859976" y="1934959"/>
            <a:ext cx="2016956" cy="4183316"/>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938118" y="2626109"/>
            <a:ext cx="1120531" cy="4482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S1-Dev</a:t>
            </a:r>
          </a:p>
        </p:txBody>
      </p:sp>
      <p:sp>
        <p:nvSpPr>
          <p:cNvPr id="12" name="Rectangle 11"/>
          <p:cNvSpPr/>
          <p:nvPr/>
        </p:nvSpPr>
        <p:spPr bwMode="auto">
          <a:xfrm>
            <a:off x="7141829" y="2626109"/>
            <a:ext cx="1120531" cy="4482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S1-QA</a:t>
            </a:r>
          </a:p>
        </p:txBody>
      </p:sp>
      <p:sp>
        <p:nvSpPr>
          <p:cNvPr id="13" name="Rectangle 12"/>
          <p:cNvSpPr/>
          <p:nvPr/>
        </p:nvSpPr>
        <p:spPr bwMode="auto">
          <a:xfrm>
            <a:off x="9308188" y="2626109"/>
            <a:ext cx="1223547" cy="4482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S1-Prod</a:t>
            </a:r>
          </a:p>
        </p:txBody>
      </p:sp>
      <p:sp>
        <p:nvSpPr>
          <p:cNvPr id="14" name="Rectangle 13"/>
          <p:cNvSpPr/>
          <p:nvPr/>
        </p:nvSpPr>
        <p:spPr bwMode="auto">
          <a:xfrm>
            <a:off x="4950049" y="3535163"/>
            <a:ext cx="1120531" cy="448212"/>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S2-Dev</a:t>
            </a:r>
          </a:p>
        </p:txBody>
      </p:sp>
      <p:sp>
        <p:nvSpPr>
          <p:cNvPr id="15" name="Rectangle 14"/>
          <p:cNvSpPr/>
          <p:nvPr/>
        </p:nvSpPr>
        <p:spPr bwMode="auto">
          <a:xfrm>
            <a:off x="7153760" y="3535163"/>
            <a:ext cx="1120531" cy="448212"/>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S2-QA</a:t>
            </a:r>
          </a:p>
        </p:txBody>
      </p:sp>
      <p:sp>
        <p:nvSpPr>
          <p:cNvPr id="16" name="Rectangle 15"/>
          <p:cNvSpPr/>
          <p:nvPr/>
        </p:nvSpPr>
        <p:spPr bwMode="auto">
          <a:xfrm>
            <a:off x="9320120" y="3535163"/>
            <a:ext cx="1211615" cy="448212"/>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S2-Prod</a:t>
            </a:r>
          </a:p>
        </p:txBody>
      </p:sp>
      <p:sp>
        <p:nvSpPr>
          <p:cNvPr id="17" name="Rectangle 16"/>
          <p:cNvSpPr/>
          <p:nvPr/>
        </p:nvSpPr>
        <p:spPr bwMode="auto">
          <a:xfrm>
            <a:off x="4950049" y="4444218"/>
            <a:ext cx="1120531" cy="448212"/>
          </a:xfrm>
          <a:prstGeom prst="rect">
            <a:avLst/>
          </a:prstGeom>
          <a:solidFill>
            <a:schemeClr val="accent6">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S3-Dev</a:t>
            </a:r>
          </a:p>
        </p:txBody>
      </p:sp>
      <p:sp>
        <p:nvSpPr>
          <p:cNvPr id="18" name="Rectangle 17"/>
          <p:cNvSpPr/>
          <p:nvPr/>
        </p:nvSpPr>
        <p:spPr bwMode="auto">
          <a:xfrm>
            <a:off x="7153760" y="4444218"/>
            <a:ext cx="1120531" cy="448212"/>
          </a:xfrm>
          <a:prstGeom prst="rect">
            <a:avLst/>
          </a:prstGeom>
          <a:solidFill>
            <a:schemeClr val="accent6">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S3-QA</a:t>
            </a:r>
          </a:p>
        </p:txBody>
      </p:sp>
      <p:sp>
        <p:nvSpPr>
          <p:cNvPr id="19" name="Rectangle 18"/>
          <p:cNvSpPr/>
          <p:nvPr/>
        </p:nvSpPr>
        <p:spPr bwMode="auto">
          <a:xfrm>
            <a:off x="9320120" y="4444218"/>
            <a:ext cx="1211615" cy="448212"/>
          </a:xfrm>
          <a:prstGeom prst="rect">
            <a:avLst/>
          </a:prstGeom>
          <a:solidFill>
            <a:schemeClr val="accent6">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S3-Prod</a:t>
            </a:r>
          </a:p>
        </p:txBody>
      </p:sp>
      <p:sp>
        <p:nvSpPr>
          <p:cNvPr id="10" name="TextBox 9"/>
          <p:cNvSpPr txBox="1"/>
          <p:nvPr/>
        </p:nvSpPr>
        <p:spPr>
          <a:xfrm>
            <a:off x="194537" y="2542454"/>
            <a:ext cx="1459539" cy="615522"/>
          </a:xfrm>
          <a:prstGeom prst="rect">
            <a:avLst/>
          </a:prstGeom>
          <a:solidFill>
            <a:schemeClr val="accent4"/>
          </a:solidFill>
        </p:spPr>
        <p:txBody>
          <a:bodyPr wrap="none" lIns="179285" tIns="143428" rIns="179285" bIns="143428" rtlCol="0">
            <a:spAutoFit/>
          </a:bodyPr>
          <a:lstStyle/>
          <a:p>
            <a:pPr>
              <a:lnSpc>
                <a:spcPct val="90000"/>
              </a:lnSpc>
              <a:spcAft>
                <a:spcPts val="588"/>
              </a:spcAft>
            </a:pPr>
            <a:r>
              <a:rPr lang="en-US" sz="2353" dirty="0" err="1">
                <a:gradFill>
                  <a:gsLst>
                    <a:gs pos="2917">
                      <a:schemeClr val="tx1"/>
                    </a:gs>
                    <a:gs pos="30000">
                      <a:schemeClr val="tx1"/>
                    </a:gs>
                  </a:gsLst>
                  <a:lin ang="5400000" scaled="0"/>
                </a:gradFill>
              </a:rPr>
              <a:t>flakio</a:t>
            </a:r>
            <a:r>
              <a:rPr lang="en-US" sz="2353" dirty="0">
                <a:gradFill>
                  <a:gsLst>
                    <a:gs pos="2917">
                      <a:schemeClr val="tx1"/>
                    </a:gs>
                    <a:gs pos="30000">
                      <a:schemeClr val="tx1"/>
                    </a:gs>
                  </a:gsLst>
                  <a:lin ang="5400000" scaled="0"/>
                </a:gradFill>
              </a:rPr>
              <a:t>/s1</a:t>
            </a:r>
          </a:p>
        </p:txBody>
      </p:sp>
      <p:sp>
        <p:nvSpPr>
          <p:cNvPr id="22" name="TextBox 21"/>
          <p:cNvSpPr txBox="1"/>
          <p:nvPr/>
        </p:nvSpPr>
        <p:spPr>
          <a:xfrm>
            <a:off x="194537" y="3451508"/>
            <a:ext cx="1459539" cy="615522"/>
          </a:xfrm>
          <a:prstGeom prst="rect">
            <a:avLst/>
          </a:prstGeom>
          <a:solidFill>
            <a:schemeClr val="accent2">
              <a:lumMod val="40000"/>
              <a:lumOff val="60000"/>
            </a:schemeClr>
          </a:solidFill>
        </p:spPr>
        <p:txBody>
          <a:bodyPr wrap="none" lIns="179285" tIns="143428" rIns="179285" bIns="143428" rtlCol="0">
            <a:spAutoFit/>
          </a:bodyPr>
          <a:lstStyle/>
          <a:p>
            <a:pPr>
              <a:lnSpc>
                <a:spcPct val="90000"/>
              </a:lnSpc>
              <a:spcAft>
                <a:spcPts val="588"/>
              </a:spcAft>
            </a:pPr>
            <a:r>
              <a:rPr lang="en-US" sz="2353" dirty="0" err="1">
                <a:gradFill>
                  <a:gsLst>
                    <a:gs pos="2917">
                      <a:schemeClr val="tx1"/>
                    </a:gs>
                    <a:gs pos="30000">
                      <a:schemeClr val="tx1"/>
                    </a:gs>
                  </a:gsLst>
                  <a:lin ang="5400000" scaled="0"/>
                </a:gradFill>
              </a:rPr>
              <a:t>flakio</a:t>
            </a:r>
            <a:r>
              <a:rPr lang="en-US" sz="2353" dirty="0">
                <a:gradFill>
                  <a:gsLst>
                    <a:gs pos="2917">
                      <a:schemeClr val="tx1"/>
                    </a:gs>
                    <a:gs pos="30000">
                      <a:schemeClr val="tx1"/>
                    </a:gs>
                  </a:gsLst>
                  <a:lin ang="5400000" scaled="0"/>
                </a:gradFill>
              </a:rPr>
              <a:t>/s2</a:t>
            </a:r>
          </a:p>
        </p:txBody>
      </p:sp>
      <p:sp>
        <p:nvSpPr>
          <p:cNvPr id="23" name="TextBox 22"/>
          <p:cNvSpPr txBox="1"/>
          <p:nvPr/>
        </p:nvSpPr>
        <p:spPr>
          <a:xfrm>
            <a:off x="189867" y="4360563"/>
            <a:ext cx="1459539" cy="615522"/>
          </a:xfrm>
          <a:prstGeom prst="rect">
            <a:avLst/>
          </a:prstGeom>
          <a:solidFill>
            <a:schemeClr val="accent6">
              <a:lumMod val="90000"/>
            </a:schemeClr>
          </a:solidFill>
        </p:spPr>
        <p:txBody>
          <a:bodyPr wrap="none" lIns="179285" tIns="143428" rIns="179285" bIns="143428" rtlCol="0">
            <a:spAutoFit/>
          </a:bodyPr>
          <a:lstStyle/>
          <a:p>
            <a:pPr>
              <a:lnSpc>
                <a:spcPct val="90000"/>
              </a:lnSpc>
              <a:spcAft>
                <a:spcPts val="588"/>
              </a:spcAft>
            </a:pPr>
            <a:r>
              <a:rPr lang="en-US" sz="2353" dirty="0" err="1">
                <a:gradFill>
                  <a:gsLst>
                    <a:gs pos="2917">
                      <a:schemeClr val="tx1"/>
                    </a:gs>
                    <a:gs pos="30000">
                      <a:schemeClr val="tx1"/>
                    </a:gs>
                  </a:gsLst>
                  <a:lin ang="5400000" scaled="0"/>
                </a:gradFill>
              </a:rPr>
              <a:t>flakio</a:t>
            </a:r>
            <a:r>
              <a:rPr lang="en-US" sz="2353" dirty="0">
                <a:gradFill>
                  <a:gsLst>
                    <a:gs pos="2917">
                      <a:schemeClr val="tx1"/>
                    </a:gs>
                    <a:gs pos="30000">
                      <a:schemeClr val="tx1"/>
                    </a:gs>
                  </a:gsLst>
                  <a:lin ang="5400000" scaled="0"/>
                </a:gradFill>
              </a:rPr>
              <a:t>/s3</a:t>
            </a:r>
          </a:p>
        </p:txBody>
      </p:sp>
      <p:sp>
        <p:nvSpPr>
          <p:cNvPr id="21" name="Rectangle 20"/>
          <p:cNvSpPr/>
          <p:nvPr/>
        </p:nvSpPr>
        <p:spPr bwMode="auto">
          <a:xfrm rot="18847317">
            <a:off x="1920348" y="2598755"/>
            <a:ext cx="497530" cy="502924"/>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rot="18847317">
            <a:off x="1920348" y="3507807"/>
            <a:ext cx="497530" cy="502924"/>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rot="18847317">
            <a:off x="1920348" y="4416513"/>
            <a:ext cx="497530" cy="502924"/>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10-Point Star 23"/>
          <p:cNvSpPr/>
          <p:nvPr/>
        </p:nvSpPr>
        <p:spPr bwMode="auto">
          <a:xfrm>
            <a:off x="3043167" y="2637158"/>
            <a:ext cx="481869" cy="462716"/>
          </a:xfrm>
          <a:prstGeom prst="star10">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10-Point Star 27"/>
          <p:cNvSpPr/>
          <p:nvPr/>
        </p:nvSpPr>
        <p:spPr bwMode="auto">
          <a:xfrm>
            <a:off x="2883812" y="2414085"/>
            <a:ext cx="332464" cy="417298"/>
          </a:xfrm>
          <a:prstGeom prst="star1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10-Point Star 28"/>
          <p:cNvSpPr/>
          <p:nvPr/>
        </p:nvSpPr>
        <p:spPr bwMode="auto">
          <a:xfrm>
            <a:off x="3043167" y="3604314"/>
            <a:ext cx="481869" cy="462716"/>
          </a:xfrm>
          <a:prstGeom prst="star10">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10-Point Star 29"/>
          <p:cNvSpPr/>
          <p:nvPr/>
        </p:nvSpPr>
        <p:spPr bwMode="auto">
          <a:xfrm>
            <a:off x="2883812" y="3381242"/>
            <a:ext cx="332464" cy="417298"/>
          </a:xfrm>
          <a:prstGeom prst="star1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10-Point Star 30"/>
          <p:cNvSpPr/>
          <p:nvPr/>
        </p:nvSpPr>
        <p:spPr bwMode="auto">
          <a:xfrm>
            <a:off x="3043167" y="4512854"/>
            <a:ext cx="481869" cy="462716"/>
          </a:xfrm>
          <a:prstGeom prst="star10">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10-Point Star 31"/>
          <p:cNvSpPr/>
          <p:nvPr/>
        </p:nvSpPr>
        <p:spPr bwMode="auto">
          <a:xfrm>
            <a:off x="2883812" y="4289782"/>
            <a:ext cx="332464" cy="417298"/>
          </a:xfrm>
          <a:prstGeom prst="star1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Magnetic Disk 26"/>
          <p:cNvSpPr/>
          <p:nvPr/>
        </p:nvSpPr>
        <p:spPr bwMode="auto">
          <a:xfrm>
            <a:off x="3332024" y="1208894"/>
            <a:ext cx="1002221" cy="726065"/>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078" dirty="0">
                <a:solidFill>
                  <a:schemeClr val="tx1"/>
                </a:solidFill>
                <a:ea typeface="Segoe UI" pitchFamily="34" charset="0"/>
                <a:cs typeface="Segoe UI" pitchFamily="34" charset="0"/>
              </a:rPr>
              <a:t>Docker registry</a:t>
            </a:r>
          </a:p>
        </p:txBody>
      </p:sp>
      <p:cxnSp>
        <p:nvCxnSpPr>
          <p:cNvPr id="34" name="Straight Arrow Connector 33"/>
          <p:cNvCxnSpPr/>
          <p:nvPr/>
        </p:nvCxnSpPr>
        <p:spPr>
          <a:xfrm flipV="1">
            <a:off x="3854938" y="1934959"/>
            <a:ext cx="0" cy="2772121"/>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585003" y="2840202"/>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585003" y="3727808"/>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85003" y="4698935"/>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630832" y="2840202"/>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630832" y="3727808"/>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3630832" y="4698935"/>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334245" y="1452403"/>
            <a:ext cx="5496859"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423681" y="1452403"/>
            <a:ext cx="0" cy="48255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590041" y="1452403"/>
            <a:ext cx="0" cy="48255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9831103" y="1452403"/>
            <a:ext cx="0" cy="48255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840672" y="5776643"/>
            <a:ext cx="1390124" cy="341632"/>
          </a:xfrm>
          <a:prstGeom prst="rect">
            <a:avLst/>
          </a:prstGeom>
          <a:noFill/>
        </p:spPr>
        <p:txBody>
          <a:bodyPr wrap="none" rtlCol="0">
            <a:spAutoFit/>
          </a:bodyPr>
          <a:lstStyle/>
          <a:p>
            <a:pPr>
              <a:lnSpc>
                <a:spcPct val="90000"/>
              </a:lnSpc>
            </a:pPr>
            <a:r>
              <a:rPr lang="en-US" dirty="0"/>
              <a:t>Dev Cluster</a:t>
            </a:r>
          </a:p>
        </p:txBody>
      </p:sp>
      <p:sp>
        <p:nvSpPr>
          <p:cNvPr id="44" name="TextBox 43"/>
          <p:cNvSpPr txBox="1"/>
          <p:nvPr/>
        </p:nvSpPr>
        <p:spPr>
          <a:xfrm>
            <a:off x="7018963" y="5776643"/>
            <a:ext cx="1300484" cy="341632"/>
          </a:xfrm>
          <a:prstGeom prst="rect">
            <a:avLst/>
          </a:prstGeom>
          <a:noFill/>
        </p:spPr>
        <p:txBody>
          <a:bodyPr wrap="none" rtlCol="0">
            <a:spAutoFit/>
          </a:bodyPr>
          <a:lstStyle/>
          <a:p>
            <a:pPr>
              <a:lnSpc>
                <a:spcPct val="90000"/>
              </a:lnSpc>
            </a:pPr>
            <a:r>
              <a:rPr lang="en-US" dirty="0"/>
              <a:t>QA Cluster</a:t>
            </a:r>
          </a:p>
        </p:txBody>
      </p:sp>
      <p:sp>
        <p:nvSpPr>
          <p:cNvPr id="45" name="TextBox 44"/>
          <p:cNvSpPr txBox="1"/>
          <p:nvPr/>
        </p:nvSpPr>
        <p:spPr>
          <a:xfrm>
            <a:off x="9173029" y="5776643"/>
            <a:ext cx="1474900" cy="341632"/>
          </a:xfrm>
          <a:prstGeom prst="rect">
            <a:avLst/>
          </a:prstGeom>
          <a:noFill/>
        </p:spPr>
        <p:txBody>
          <a:bodyPr wrap="square" rtlCol="0">
            <a:spAutoFit/>
          </a:bodyPr>
          <a:lstStyle/>
          <a:p>
            <a:pPr>
              <a:lnSpc>
                <a:spcPct val="90000"/>
              </a:lnSpc>
            </a:pPr>
            <a:r>
              <a:rPr lang="en-US"/>
              <a:t>Prod </a:t>
            </a:r>
            <a:r>
              <a:rPr lang="en-US" dirty="0"/>
              <a:t>Cluster</a:t>
            </a:r>
          </a:p>
        </p:txBody>
      </p:sp>
      <p:sp>
        <p:nvSpPr>
          <p:cNvPr id="11" name="Rectangle 10"/>
          <p:cNvSpPr/>
          <p:nvPr/>
        </p:nvSpPr>
        <p:spPr>
          <a:xfrm>
            <a:off x="4044364" y="4020702"/>
            <a:ext cx="7315459" cy="16059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en-US" dirty="0">
                <a:solidFill>
                  <a:schemeClr val="bg1"/>
                </a:solidFill>
              </a:rPr>
              <a:t>Key points:</a:t>
            </a:r>
          </a:p>
          <a:p>
            <a:pPr marL="285750" indent="-285750">
              <a:lnSpc>
                <a:spcPct val="90000"/>
              </a:lnSpc>
              <a:buFont typeface="Arial" charset="0"/>
              <a:buChar char="•"/>
            </a:pPr>
            <a:r>
              <a:rPr lang="en-US" dirty="0">
                <a:solidFill>
                  <a:schemeClr val="bg1"/>
                </a:solidFill>
              </a:rPr>
              <a:t>Each service has its own repo</a:t>
            </a:r>
          </a:p>
          <a:p>
            <a:pPr marL="285750" indent="-285750">
              <a:lnSpc>
                <a:spcPct val="90000"/>
              </a:lnSpc>
              <a:buFont typeface="Arial" charset="0"/>
              <a:buChar char="•"/>
            </a:pPr>
            <a:r>
              <a:rPr lang="en-US" dirty="0">
                <a:solidFill>
                  <a:schemeClr val="bg1"/>
                </a:solidFill>
              </a:rPr>
              <a:t>Each service has its own CI/CD pipeline</a:t>
            </a:r>
          </a:p>
          <a:p>
            <a:pPr marL="285750" indent="-285750">
              <a:lnSpc>
                <a:spcPct val="90000"/>
              </a:lnSpc>
              <a:buFont typeface="Arial" charset="0"/>
              <a:buChar char="•"/>
            </a:pPr>
            <a:r>
              <a:rPr lang="en-US" dirty="0">
                <a:solidFill>
                  <a:schemeClr val="bg1"/>
                </a:solidFill>
              </a:rPr>
              <a:t>Staged environments can be used but don’t have to (Testing in production)</a:t>
            </a:r>
          </a:p>
        </p:txBody>
      </p:sp>
    </p:spTree>
    <p:extLst>
      <p:ext uri="{BB962C8B-B14F-4D97-AF65-F5344CB8AC3E}">
        <p14:creationId xmlns:p14="http://schemas.microsoft.com/office/powerpoint/2010/main" val="313080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Picture 138"/>
          <p:cNvPicPr>
            <a:picLocks noChangeAspect="1"/>
          </p:cNvPicPr>
          <p:nvPr/>
        </p:nvPicPr>
        <p:blipFill>
          <a:blip r:embed="rId3"/>
          <a:stretch>
            <a:fillRect/>
          </a:stretch>
        </p:blipFill>
        <p:spPr>
          <a:xfrm>
            <a:off x="5274277" y="4400127"/>
            <a:ext cx="1829114" cy="2411383"/>
          </a:xfrm>
          <a:prstGeom prst="rect">
            <a:avLst/>
          </a:prstGeom>
        </p:spPr>
      </p:pic>
      <p:sp>
        <p:nvSpPr>
          <p:cNvPr id="20" name="Freeform 19"/>
          <p:cNvSpPr>
            <a:spLocks noChangeAspect="1" noEditPoints="1"/>
          </p:cNvSpPr>
          <p:nvPr/>
        </p:nvSpPr>
        <p:spPr bwMode="auto">
          <a:xfrm>
            <a:off x="1186850" y="2534503"/>
            <a:ext cx="2169481" cy="1795739"/>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 name="Title 1"/>
          <p:cNvSpPr>
            <a:spLocks noGrp="1"/>
          </p:cNvSpPr>
          <p:nvPr>
            <p:ph type="title"/>
          </p:nvPr>
        </p:nvSpPr>
        <p:spPr>
          <a:xfrm>
            <a:off x="268928" y="307005"/>
            <a:ext cx="11820357" cy="880935"/>
          </a:xfrm>
        </p:spPr>
        <p:txBody>
          <a:bodyPr/>
          <a:lstStyle/>
          <a:p>
            <a:r>
              <a:rPr lang="en-US" spc="0" dirty="0">
                <a:solidFill>
                  <a:schemeClr val="tx1"/>
                </a:solidFill>
              </a:rPr>
              <a:t>Dev/Ops</a:t>
            </a:r>
            <a:r>
              <a:rPr lang="en-US" spc="0">
                <a:solidFill>
                  <a:schemeClr val="tx1"/>
                </a:solidFill>
              </a:rPr>
              <a:t> Process with Containers</a:t>
            </a:r>
            <a:endParaRPr lang="en-US" spc="0" dirty="0">
              <a:solidFill>
                <a:schemeClr val="tx1"/>
              </a:solidFill>
            </a:endParaRPr>
          </a:p>
        </p:txBody>
      </p:sp>
      <p:sp>
        <p:nvSpPr>
          <p:cNvPr id="5" name="Freeform 5"/>
          <p:cNvSpPr>
            <a:spLocks/>
          </p:cNvSpPr>
          <p:nvPr/>
        </p:nvSpPr>
        <p:spPr bwMode="auto">
          <a:xfrm>
            <a:off x="2817552" y="4200303"/>
            <a:ext cx="267524" cy="129939"/>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lumMod val="85000"/>
            </a:schemeClr>
          </a:solidFill>
          <a:ln w="19050">
            <a:solidFill>
              <a:schemeClr val="tx1">
                <a:lumMod val="50000"/>
              </a:schemeClr>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9" name="Freeform 6"/>
          <p:cNvSpPr>
            <a:spLocks/>
          </p:cNvSpPr>
          <p:nvPr/>
        </p:nvSpPr>
        <p:spPr bwMode="auto">
          <a:xfrm>
            <a:off x="2324546" y="4202214"/>
            <a:ext cx="569442" cy="72613"/>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0" name="Oval 7"/>
          <p:cNvSpPr>
            <a:spLocks noChangeArrowheads="1"/>
          </p:cNvSpPr>
          <p:nvPr/>
        </p:nvSpPr>
        <p:spPr bwMode="auto">
          <a:xfrm>
            <a:off x="1363374" y="3993928"/>
            <a:ext cx="594284" cy="126118"/>
          </a:xfrm>
          <a:prstGeom prst="ellipse">
            <a:avLst/>
          </a:prstGeom>
          <a:solidFill>
            <a:schemeClr val="tx1">
              <a:lumMod val="85000"/>
            </a:schemeClr>
          </a:solidFill>
          <a:ln w="19050">
            <a:solidFill>
              <a:schemeClr val="tx1">
                <a:lumMod val="50000"/>
              </a:schemeClr>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1" name="Freeform 8"/>
          <p:cNvSpPr>
            <a:spLocks/>
          </p:cNvSpPr>
          <p:nvPr/>
        </p:nvSpPr>
        <p:spPr bwMode="auto">
          <a:xfrm>
            <a:off x="929603" y="3059508"/>
            <a:ext cx="1436983" cy="997479"/>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2" name="Rectangle 9"/>
          <p:cNvSpPr>
            <a:spLocks noChangeArrowheads="1"/>
          </p:cNvSpPr>
          <p:nvPr/>
        </p:nvSpPr>
        <p:spPr bwMode="auto">
          <a:xfrm>
            <a:off x="975464" y="3105369"/>
            <a:ext cx="1347171" cy="76244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3" name="Rectangle 10"/>
          <p:cNvSpPr>
            <a:spLocks noChangeArrowheads="1"/>
          </p:cNvSpPr>
          <p:nvPr/>
        </p:nvSpPr>
        <p:spPr bwMode="auto">
          <a:xfrm>
            <a:off x="769089" y="4261451"/>
            <a:ext cx="1780941" cy="66881"/>
          </a:xfrm>
          <a:prstGeom prst="rect">
            <a:avLst/>
          </a:prstGeom>
          <a:solidFill>
            <a:schemeClr val="tx1"/>
          </a:solidFill>
          <a:ln w="19050">
            <a:solidFill>
              <a:schemeClr val="tx1">
                <a:lumMod val="50000"/>
              </a:schemeClr>
            </a:solidFill>
            <a:miter lim="800000"/>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6" name="Freeform 11"/>
          <p:cNvSpPr>
            <a:spLocks/>
          </p:cNvSpPr>
          <p:nvPr/>
        </p:nvSpPr>
        <p:spPr bwMode="auto">
          <a:xfrm>
            <a:off x="769089" y="4181194"/>
            <a:ext cx="1780941" cy="80257"/>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826" name="TextBox 825"/>
          <p:cNvSpPr txBox="1"/>
          <p:nvPr/>
        </p:nvSpPr>
        <p:spPr>
          <a:xfrm>
            <a:off x="752382" y="4332142"/>
            <a:ext cx="2790166" cy="1158629"/>
          </a:xfrm>
          <a:prstGeom prst="rect">
            <a:avLst/>
          </a:prstGeom>
          <a:noFill/>
        </p:spPr>
        <p:txBody>
          <a:bodyPr wrap="square" lIns="179285" tIns="143428" rIns="179285" bIns="143428" rtlCol="0">
            <a:spAutoFit/>
          </a:bodyPr>
          <a:lstStyle/>
          <a:p>
            <a:pPr algn="ctr">
              <a:lnSpc>
                <a:spcPct val="90000"/>
              </a:lnSpc>
              <a:spcAft>
                <a:spcPts val="588"/>
              </a:spcAft>
            </a:pPr>
            <a:r>
              <a:rPr lang="en-US" sz="1568" b="1" dirty="0">
                <a:solidFill>
                  <a:srgbClr val="FFFFFF"/>
                </a:solidFill>
              </a:rPr>
              <a:t>Developers</a:t>
            </a:r>
            <a:r>
              <a:rPr lang="en-US" sz="1568" dirty="0">
                <a:solidFill>
                  <a:srgbClr val="FFFFFF"/>
                </a:solidFill>
              </a:rPr>
              <a:t> </a:t>
            </a:r>
            <a:r>
              <a:rPr lang="en-US" sz="1568" dirty="0">
                <a:gradFill>
                  <a:gsLst>
                    <a:gs pos="2917">
                      <a:srgbClr val="FFFFFF"/>
                    </a:gs>
                    <a:gs pos="30000">
                      <a:srgbClr val="FFFFFF"/>
                    </a:gs>
                  </a:gsLst>
                  <a:lin ang="5400000" scaled="0"/>
                </a:gradFill>
              </a:rPr>
              <a:t>build and test apps in containers, using development environment</a:t>
            </a:r>
            <a:br>
              <a:rPr lang="en-US" sz="1568" dirty="0">
                <a:gradFill>
                  <a:gsLst>
                    <a:gs pos="2917">
                      <a:srgbClr val="FFFFFF"/>
                    </a:gs>
                    <a:gs pos="30000">
                      <a:srgbClr val="FFFFFF"/>
                    </a:gs>
                  </a:gsLst>
                  <a:lin ang="5400000" scaled="0"/>
                </a:gradFill>
              </a:rPr>
            </a:br>
            <a:r>
              <a:rPr lang="en-US" sz="1568" dirty="0">
                <a:gradFill>
                  <a:gsLst>
                    <a:gs pos="2917">
                      <a:srgbClr val="FFFFFF"/>
                    </a:gs>
                    <a:gs pos="30000">
                      <a:srgbClr val="FFFFFF"/>
                    </a:gs>
                  </a:gsLst>
                  <a:lin ang="5400000" scaled="0"/>
                </a:gradFill>
              </a:rPr>
              <a:t>i.e. Visual Studio</a:t>
            </a:r>
          </a:p>
        </p:txBody>
      </p:sp>
      <p:sp>
        <p:nvSpPr>
          <p:cNvPr id="565" name="Rectangle 564"/>
          <p:cNvSpPr/>
          <p:nvPr/>
        </p:nvSpPr>
        <p:spPr>
          <a:xfrm>
            <a:off x="8757233" y="4729258"/>
            <a:ext cx="2419850" cy="959489"/>
          </a:xfrm>
          <a:prstGeom prst="rect">
            <a:avLst/>
          </a:prstGeom>
        </p:spPr>
        <p:txBody>
          <a:bodyPr wrap="square">
            <a:spAutoFit/>
          </a:bodyPr>
          <a:lstStyle/>
          <a:p>
            <a:pPr algn="ctr">
              <a:lnSpc>
                <a:spcPct val="90000"/>
              </a:lnSpc>
              <a:spcAft>
                <a:spcPts val="588"/>
              </a:spcAft>
            </a:pPr>
            <a:r>
              <a:rPr lang="en-US" sz="1568" b="1" dirty="0">
                <a:solidFill>
                  <a:srgbClr val="FFFFFF"/>
                </a:solidFill>
              </a:rPr>
              <a:t>Operations</a:t>
            </a:r>
            <a:r>
              <a:rPr lang="en-US" sz="1568" dirty="0">
                <a:solidFill>
                  <a:srgbClr val="FFFFFF"/>
                </a:solidFill>
              </a:rPr>
              <a:t> automates deployment and monitors deployed apps from central repository</a:t>
            </a:r>
          </a:p>
        </p:txBody>
      </p:sp>
      <p:grpSp>
        <p:nvGrpSpPr>
          <p:cNvPr id="27" name="Group 26"/>
          <p:cNvGrpSpPr/>
          <p:nvPr/>
        </p:nvGrpSpPr>
        <p:grpSpPr>
          <a:xfrm>
            <a:off x="3542548" y="4864362"/>
            <a:ext cx="1283517" cy="472337"/>
            <a:chOff x="3613583" y="4961406"/>
            <a:chExt cx="1841662" cy="481808"/>
          </a:xfrm>
          <a:solidFill>
            <a:schemeClr val="tx1"/>
          </a:solidFill>
        </p:grpSpPr>
        <p:cxnSp>
          <p:nvCxnSpPr>
            <p:cNvPr id="415" name="Straight Arrow Connector 414"/>
            <p:cNvCxnSpPr/>
            <p:nvPr/>
          </p:nvCxnSpPr>
          <p:spPr>
            <a:xfrm>
              <a:off x="3613583" y="4961406"/>
              <a:ext cx="1841662" cy="481808"/>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6" name="Oval 68"/>
            <p:cNvSpPr>
              <a:spLocks noChangeArrowheads="1"/>
            </p:cNvSpPr>
            <p:nvPr/>
          </p:nvSpPr>
          <p:spPr bwMode="auto">
            <a:xfrm>
              <a:off x="4423417" y="5091580"/>
              <a:ext cx="221242" cy="221153"/>
            </a:xfrm>
            <a:prstGeom prst="rect">
              <a:avLst/>
            </a:prstGeom>
            <a:grpFill/>
            <a:ln w="9525">
              <a:solidFill>
                <a:schemeClr val="tx1"/>
              </a:solidFill>
              <a:round/>
              <a:headEnd/>
              <a:tailEnd/>
            </a:ln>
          </p:spPr>
          <p:txBody>
            <a:bodyPr wrap="none" lIns="91408" tIns="45704" rIns="91408" bIns="45704" anchor="ctr"/>
            <a:lstStyle/>
            <a:p>
              <a:pPr algn="ctr"/>
              <a:r>
                <a:rPr lang="en-US" sz="1371" b="1" dirty="0">
                  <a:gradFill>
                    <a:gsLst>
                      <a:gs pos="66972">
                        <a:srgbClr val="000000"/>
                      </a:gs>
                      <a:gs pos="43000">
                        <a:srgbClr val="000000"/>
                      </a:gs>
                    </a:gsLst>
                    <a:lin ang="5400000" scaled="0"/>
                  </a:gradFill>
                </a:rPr>
                <a:t>1</a:t>
              </a:r>
            </a:p>
          </p:txBody>
        </p:sp>
      </p:grpSp>
      <p:grpSp>
        <p:nvGrpSpPr>
          <p:cNvPr id="29" name="Group 28"/>
          <p:cNvGrpSpPr/>
          <p:nvPr/>
        </p:nvGrpSpPr>
        <p:grpSpPr>
          <a:xfrm>
            <a:off x="7143855" y="4814931"/>
            <a:ext cx="1545045" cy="561346"/>
            <a:chOff x="6945550" y="4910984"/>
            <a:chExt cx="1917580" cy="572602"/>
          </a:xfrm>
          <a:solidFill>
            <a:schemeClr val="tx1"/>
          </a:solidFill>
        </p:grpSpPr>
        <p:cxnSp>
          <p:nvCxnSpPr>
            <p:cNvPr id="417" name="Straight Arrow Connector 416"/>
            <p:cNvCxnSpPr/>
            <p:nvPr/>
          </p:nvCxnSpPr>
          <p:spPr>
            <a:xfrm flipH="1">
              <a:off x="6945550" y="4910984"/>
              <a:ext cx="1917580" cy="572602"/>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8" name="Oval 68"/>
            <p:cNvSpPr>
              <a:spLocks noChangeArrowheads="1"/>
            </p:cNvSpPr>
            <p:nvPr/>
          </p:nvSpPr>
          <p:spPr bwMode="auto">
            <a:xfrm>
              <a:off x="7848663" y="5056352"/>
              <a:ext cx="221242" cy="221153"/>
            </a:xfrm>
            <a:prstGeom prst="rect">
              <a:avLst/>
            </a:prstGeom>
            <a:grpFill/>
            <a:ln w="9525">
              <a:solidFill>
                <a:schemeClr val="tx1"/>
              </a:solidFill>
              <a:round/>
              <a:headEnd/>
              <a:tailEnd/>
            </a:ln>
          </p:spPr>
          <p:txBody>
            <a:bodyPr wrap="none" lIns="91408" tIns="45704" rIns="91408" bIns="45704" anchor="ctr"/>
            <a:lstStyle/>
            <a:p>
              <a:pPr algn="ctr"/>
              <a:r>
                <a:rPr lang="en-US" sz="1371" b="1" dirty="0">
                  <a:gradFill>
                    <a:gsLst>
                      <a:gs pos="66972">
                        <a:srgbClr val="000000"/>
                      </a:gs>
                      <a:gs pos="43000">
                        <a:srgbClr val="000000"/>
                      </a:gs>
                    </a:gsLst>
                    <a:lin ang="5400000" scaled="0"/>
                  </a:gradFill>
                </a:rPr>
                <a:t>2</a:t>
              </a:r>
            </a:p>
          </p:txBody>
        </p:sp>
      </p:grpSp>
      <p:grpSp>
        <p:nvGrpSpPr>
          <p:cNvPr id="31" name="Group 30"/>
          <p:cNvGrpSpPr/>
          <p:nvPr/>
        </p:nvGrpSpPr>
        <p:grpSpPr>
          <a:xfrm>
            <a:off x="7368289" y="2594900"/>
            <a:ext cx="1137222" cy="281485"/>
            <a:chOff x="7516038" y="2646436"/>
            <a:chExt cx="1160026" cy="287129"/>
          </a:xfrm>
          <a:solidFill>
            <a:schemeClr val="tx1"/>
          </a:solidFill>
        </p:grpSpPr>
        <p:cxnSp>
          <p:nvCxnSpPr>
            <p:cNvPr id="422" name="Straight Arrow Connector 421"/>
            <p:cNvCxnSpPr/>
            <p:nvPr/>
          </p:nvCxnSpPr>
          <p:spPr>
            <a:xfrm flipH="1" flipV="1">
              <a:off x="7516038" y="2646436"/>
              <a:ext cx="1160026" cy="287129"/>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21" name="Oval 68"/>
            <p:cNvSpPr>
              <a:spLocks noChangeArrowheads="1"/>
            </p:cNvSpPr>
            <p:nvPr/>
          </p:nvSpPr>
          <p:spPr bwMode="auto">
            <a:xfrm>
              <a:off x="7987061" y="2700308"/>
              <a:ext cx="221242" cy="221153"/>
            </a:xfrm>
            <a:prstGeom prst="rect">
              <a:avLst/>
            </a:prstGeom>
            <a:grpFill/>
            <a:ln w="9525">
              <a:solidFill>
                <a:schemeClr val="tx1"/>
              </a:solidFill>
              <a:round/>
              <a:headEnd/>
              <a:tailEnd/>
            </a:ln>
          </p:spPr>
          <p:txBody>
            <a:bodyPr wrap="none" lIns="91408" tIns="45704" rIns="91408" bIns="45704" anchor="ctr"/>
            <a:lstStyle/>
            <a:p>
              <a:pPr algn="ctr"/>
              <a:r>
                <a:rPr lang="en-US" sz="1371" b="1" dirty="0">
                  <a:gradFill>
                    <a:gsLst>
                      <a:gs pos="66972">
                        <a:srgbClr val="000000"/>
                      </a:gs>
                      <a:gs pos="43000">
                        <a:srgbClr val="000000"/>
                      </a:gs>
                    </a:gsLst>
                    <a:lin ang="5400000" scaled="0"/>
                  </a:gradFill>
                </a:rPr>
                <a:t>2</a:t>
              </a:r>
            </a:p>
          </p:txBody>
        </p:sp>
      </p:grpSp>
      <p:grpSp>
        <p:nvGrpSpPr>
          <p:cNvPr id="492" name="Group 491"/>
          <p:cNvGrpSpPr/>
          <p:nvPr/>
        </p:nvGrpSpPr>
        <p:grpSpPr>
          <a:xfrm>
            <a:off x="3547776" y="3442446"/>
            <a:ext cx="4845689" cy="216806"/>
            <a:chOff x="6969700" y="5010124"/>
            <a:chExt cx="4942855" cy="221153"/>
          </a:xfrm>
          <a:solidFill>
            <a:schemeClr val="tx1"/>
          </a:solidFill>
        </p:grpSpPr>
        <p:cxnSp>
          <p:nvCxnSpPr>
            <p:cNvPr id="493" name="Straight Arrow Connector 492"/>
            <p:cNvCxnSpPr/>
            <p:nvPr/>
          </p:nvCxnSpPr>
          <p:spPr>
            <a:xfrm flipH="1">
              <a:off x="6969700" y="5127220"/>
              <a:ext cx="4942855" cy="3933"/>
            </a:xfrm>
            <a:prstGeom prst="straightConnector1">
              <a:avLst/>
            </a:prstGeom>
            <a:grpFill/>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94" name="Oval 68"/>
            <p:cNvSpPr>
              <a:spLocks noChangeArrowheads="1"/>
            </p:cNvSpPr>
            <p:nvPr/>
          </p:nvSpPr>
          <p:spPr bwMode="auto">
            <a:xfrm>
              <a:off x="9476907" y="5010124"/>
              <a:ext cx="221242" cy="221153"/>
            </a:xfrm>
            <a:prstGeom prst="rect">
              <a:avLst/>
            </a:prstGeom>
            <a:grpFill/>
            <a:ln w="9525">
              <a:solidFill>
                <a:schemeClr val="tx1"/>
              </a:solidFill>
              <a:round/>
              <a:headEnd/>
              <a:tailEnd/>
            </a:ln>
          </p:spPr>
          <p:txBody>
            <a:bodyPr wrap="none" lIns="91408" tIns="45704" rIns="91408" bIns="45704" anchor="ctr"/>
            <a:lstStyle/>
            <a:p>
              <a:pPr algn="ctr"/>
              <a:r>
                <a:rPr lang="en-US" sz="1371" b="1" dirty="0">
                  <a:gradFill>
                    <a:gsLst>
                      <a:gs pos="66972">
                        <a:srgbClr val="000000"/>
                      </a:gs>
                      <a:gs pos="43000">
                        <a:srgbClr val="000000"/>
                      </a:gs>
                    </a:gsLst>
                    <a:lin ang="5400000" scaled="0"/>
                  </a:gradFill>
                </a:rPr>
                <a:t>3</a:t>
              </a:r>
            </a:p>
          </p:txBody>
        </p:sp>
      </p:grpSp>
      <p:sp>
        <p:nvSpPr>
          <p:cNvPr id="496" name="Rectangle 495"/>
          <p:cNvSpPr/>
          <p:nvPr/>
        </p:nvSpPr>
        <p:spPr>
          <a:xfrm>
            <a:off x="4170708" y="3695180"/>
            <a:ext cx="3940933" cy="525004"/>
          </a:xfrm>
          <a:prstGeom prst="rect">
            <a:avLst/>
          </a:prstGeom>
        </p:spPr>
        <p:txBody>
          <a:bodyPr wrap="square">
            <a:spAutoFit/>
          </a:bodyPr>
          <a:lstStyle/>
          <a:p>
            <a:pPr>
              <a:lnSpc>
                <a:spcPct val="90000"/>
              </a:lnSpc>
              <a:spcAft>
                <a:spcPts val="588"/>
              </a:spcAft>
            </a:pPr>
            <a:r>
              <a:rPr lang="en-US" sz="1568" b="1" dirty="0">
                <a:solidFill>
                  <a:srgbClr val="FFFFFF"/>
                </a:solidFill>
              </a:rPr>
              <a:t>Operations</a:t>
            </a:r>
            <a:r>
              <a:rPr lang="en-US" sz="1568" dirty="0">
                <a:solidFill>
                  <a:srgbClr val="FFFFFF"/>
                </a:solidFill>
              </a:rPr>
              <a:t> collaborates with </a:t>
            </a:r>
            <a:r>
              <a:rPr lang="en-US" sz="1568" b="1" dirty="0">
                <a:solidFill>
                  <a:srgbClr val="FFFFFF"/>
                </a:solidFill>
              </a:rPr>
              <a:t>developers</a:t>
            </a:r>
            <a:r>
              <a:rPr lang="en-US" sz="1568" dirty="0">
                <a:solidFill>
                  <a:srgbClr val="FFFFFF"/>
                </a:solidFill>
              </a:rPr>
              <a:t> to provide app metrics and insights</a:t>
            </a:r>
          </a:p>
        </p:txBody>
      </p:sp>
      <p:grpSp>
        <p:nvGrpSpPr>
          <p:cNvPr id="497" name="Group 496"/>
          <p:cNvGrpSpPr/>
          <p:nvPr/>
        </p:nvGrpSpPr>
        <p:grpSpPr>
          <a:xfrm rot="17911915">
            <a:off x="596632" y="2813833"/>
            <a:ext cx="802671" cy="601509"/>
            <a:chOff x="5690188" y="2800883"/>
            <a:chExt cx="799207" cy="731153"/>
          </a:xfrm>
          <a:solidFill>
            <a:schemeClr val="tx1"/>
          </a:solidFill>
        </p:grpSpPr>
        <p:sp>
          <p:nvSpPr>
            <p:cNvPr id="498" name="Block Arc 497"/>
            <p:cNvSpPr/>
            <p:nvPr/>
          </p:nvSpPr>
          <p:spPr bwMode="auto">
            <a:xfrm rot="7725774">
              <a:off x="5747914" y="2790556"/>
              <a:ext cx="731153" cy="751808"/>
            </a:xfrm>
            <a:prstGeom prst="blockArc">
              <a:avLst>
                <a:gd name="adj1" fmla="val 4105831"/>
                <a:gd name="adj2" fmla="val 16706539"/>
                <a:gd name="adj3" fmla="val 1167"/>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895736" fontAlgn="base">
                <a:lnSpc>
                  <a:spcPct val="90000"/>
                </a:lnSpc>
                <a:spcBef>
                  <a:spcPct val="0"/>
                </a:spcBef>
                <a:spcAft>
                  <a:spcPct val="0"/>
                </a:spcAft>
              </a:pPr>
              <a:endParaRPr lang="en-US" sz="1960" spc="-49" dirty="0">
                <a:gradFill>
                  <a:gsLst>
                    <a:gs pos="1250">
                      <a:srgbClr val="000000"/>
                    </a:gs>
                    <a:gs pos="10417">
                      <a:srgbClr val="000000"/>
                    </a:gs>
                  </a:gsLst>
                  <a:lin ang="5400000" scaled="0"/>
                </a:gradFill>
              </a:endParaRPr>
            </a:p>
          </p:txBody>
        </p:sp>
        <p:sp>
          <p:nvSpPr>
            <p:cNvPr id="499" name="Isosceles Triangle 498"/>
            <p:cNvSpPr/>
            <p:nvPr/>
          </p:nvSpPr>
          <p:spPr bwMode="auto">
            <a:xfrm rot="700520" flipV="1">
              <a:off x="5690188" y="3003791"/>
              <a:ext cx="149095" cy="136402"/>
            </a:xfrm>
            <a:prstGeom prst="triangle">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895736" fontAlgn="base">
                <a:lnSpc>
                  <a:spcPct val="90000"/>
                </a:lnSpc>
                <a:spcBef>
                  <a:spcPct val="0"/>
                </a:spcBef>
                <a:spcAft>
                  <a:spcPct val="0"/>
                </a:spcAft>
              </a:pPr>
              <a:endParaRPr lang="en-US" sz="1960" spc="-49" dirty="0">
                <a:gradFill>
                  <a:gsLst>
                    <a:gs pos="1250">
                      <a:srgbClr val="000000"/>
                    </a:gs>
                    <a:gs pos="10417">
                      <a:srgbClr val="000000"/>
                    </a:gs>
                  </a:gsLst>
                  <a:lin ang="5400000" scaled="0"/>
                </a:gradFill>
              </a:endParaRPr>
            </a:p>
          </p:txBody>
        </p:sp>
      </p:grpSp>
      <p:sp>
        <p:nvSpPr>
          <p:cNvPr id="500" name="Rectangle 499"/>
          <p:cNvSpPr/>
          <p:nvPr/>
        </p:nvSpPr>
        <p:spPr>
          <a:xfrm>
            <a:off x="499781" y="2020303"/>
            <a:ext cx="2924568" cy="743858"/>
          </a:xfrm>
          <a:prstGeom prst="rect">
            <a:avLst/>
          </a:prstGeom>
        </p:spPr>
        <p:txBody>
          <a:bodyPr wrap="square">
            <a:spAutoFit/>
          </a:bodyPr>
          <a:lstStyle/>
          <a:p>
            <a:pPr>
              <a:lnSpc>
                <a:spcPct val="90000"/>
              </a:lnSpc>
              <a:spcAft>
                <a:spcPts val="588"/>
              </a:spcAft>
            </a:pPr>
            <a:r>
              <a:rPr lang="en-US" sz="1568" b="1" dirty="0">
                <a:solidFill>
                  <a:srgbClr val="FFFFFF"/>
                </a:solidFill>
              </a:rPr>
              <a:t>Developers </a:t>
            </a:r>
            <a:r>
              <a:rPr lang="en-US" sz="1568" dirty="0">
                <a:solidFill>
                  <a:srgbClr val="FFFFFF"/>
                </a:solidFill>
              </a:rPr>
              <a:t>update, iterate, and deploy updated containers</a:t>
            </a:r>
          </a:p>
        </p:txBody>
      </p:sp>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0799" y="1413541"/>
            <a:ext cx="3743362" cy="1993567"/>
          </a:xfrm>
          <a:prstGeom prst="rect">
            <a:avLst/>
          </a:prstGeom>
        </p:spPr>
      </p:pic>
      <p:pic>
        <p:nvPicPr>
          <p:cNvPr id="73" name="Picture 72"/>
          <p:cNvPicPr>
            <a:picLocks noChangeAspect="1"/>
          </p:cNvPicPr>
          <p:nvPr/>
        </p:nvPicPr>
        <p:blipFill>
          <a:blip r:embed="rId5"/>
          <a:stretch>
            <a:fillRect/>
          </a:stretch>
        </p:blipFill>
        <p:spPr>
          <a:xfrm>
            <a:off x="1010915" y="3110676"/>
            <a:ext cx="643185" cy="367534"/>
          </a:xfrm>
          <a:prstGeom prst="rect">
            <a:avLst/>
          </a:prstGeom>
        </p:spPr>
      </p:pic>
      <p:pic>
        <p:nvPicPr>
          <p:cNvPr id="77" name="Picture 76"/>
          <p:cNvPicPr>
            <a:picLocks noChangeAspect="1"/>
          </p:cNvPicPr>
          <p:nvPr/>
        </p:nvPicPr>
        <p:blipFill>
          <a:blip r:embed="rId5"/>
          <a:stretch>
            <a:fillRect/>
          </a:stretch>
        </p:blipFill>
        <p:spPr>
          <a:xfrm>
            <a:off x="4914418" y="2472148"/>
            <a:ext cx="643185" cy="367534"/>
          </a:xfrm>
          <a:prstGeom prst="rect">
            <a:avLst/>
          </a:prstGeom>
        </p:spPr>
      </p:pic>
      <p:pic>
        <p:nvPicPr>
          <p:cNvPr id="76" name="Picture 75"/>
          <p:cNvPicPr>
            <a:picLocks noChangeAspect="1"/>
          </p:cNvPicPr>
          <p:nvPr/>
        </p:nvPicPr>
        <p:blipFill>
          <a:blip r:embed="rId5"/>
          <a:stretch>
            <a:fillRect/>
          </a:stretch>
        </p:blipFill>
        <p:spPr>
          <a:xfrm>
            <a:off x="5720329" y="2465471"/>
            <a:ext cx="643185" cy="367534"/>
          </a:xfrm>
          <a:prstGeom prst="rect">
            <a:avLst/>
          </a:prstGeom>
        </p:spPr>
      </p:pic>
      <p:pic>
        <p:nvPicPr>
          <p:cNvPr id="75" name="Picture 74"/>
          <p:cNvPicPr>
            <a:picLocks noChangeAspect="1"/>
          </p:cNvPicPr>
          <p:nvPr/>
        </p:nvPicPr>
        <p:blipFill>
          <a:blip r:embed="rId5"/>
          <a:stretch>
            <a:fillRect/>
          </a:stretch>
        </p:blipFill>
        <p:spPr>
          <a:xfrm>
            <a:off x="6491885" y="2469768"/>
            <a:ext cx="643185" cy="367534"/>
          </a:xfrm>
          <a:prstGeom prst="rect">
            <a:avLst/>
          </a:prstGeom>
        </p:spPr>
      </p:pic>
      <p:pic>
        <p:nvPicPr>
          <p:cNvPr id="15" name="Picture 14"/>
          <p:cNvPicPr>
            <a:picLocks noChangeAspect="1"/>
          </p:cNvPicPr>
          <p:nvPr/>
        </p:nvPicPr>
        <p:blipFill>
          <a:blip r:embed="rId6"/>
          <a:stretch>
            <a:fillRect/>
          </a:stretch>
        </p:blipFill>
        <p:spPr>
          <a:xfrm>
            <a:off x="1010915" y="3110676"/>
            <a:ext cx="643185" cy="367534"/>
          </a:xfrm>
          <a:prstGeom prst="rect">
            <a:avLst/>
          </a:prstGeom>
        </p:spPr>
      </p:pic>
      <p:pic>
        <p:nvPicPr>
          <p:cNvPr id="61" name="Picture 6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23537" y="2966124"/>
            <a:ext cx="1687241" cy="1458111"/>
          </a:xfrm>
          <a:prstGeom prst="rect">
            <a:avLst/>
          </a:prstGeom>
        </p:spPr>
      </p:pic>
      <p:pic>
        <p:nvPicPr>
          <p:cNvPr id="14" name="Picture 13"/>
          <p:cNvPicPr>
            <a:picLocks noChangeAspect="1"/>
          </p:cNvPicPr>
          <p:nvPr/>
        </p:nvPicPr>
        <p:blipFill>
          <a:blip r:embed="rId8"/>
          <a:stretch>
            <a:fillRect/>
          </a:stretch>
        </p:blipFill>
        <p:spPr>
          <a:xfrm>
            <a:off x="1646980" y="3465712"/>
            <a:ext cx="643185" cy="367534"/>
          </a:xfrm>
          <a:prstGeom prst="rect">
            <a:avLst/>
          </a:prstGeom>
        </p:spPr>
      </p:pic>
      <p:pic>
        <p:nvPicPr>
          <p:cNvPr id="80" name="Picture 79"/>
          <p:cNvPicPr>
            <a:picLocks noChangeAspect="1"/>
          </p:cNvPicPr>
          <p:nvPr/>
        </p:nvPicPr>
        <p:blipFill>
          <a:blip r:embed="rId8"/>
          <a:stretch>
            <a:fillRect/>
          </a:stretch>
        </p:blipFill>
        <p:spPr>
          <a:xfrm>
            <a:off x="6500670" y="2909909"/>
            <a:ext cx="643185" cy="367534"/>
          </a:xfrm>
          <a:prstGeom prst="rect">
            <a:avLst/>
          </a:prstGeom>
        </p:spPr>
      </p:pic>
      <p:pic>
        <p:nvPicPr>
          <p:cNvPr id="81" name="Picture 80"/>
          <p:cNvPicPr>
            <a:picLocks noChangeAspect="1"/>
          </p:cNvPicPr>
          <p:nvPr/>
        </p:nvPicPr>
        <p:blipFill>
          <a:blip r:embed="rId8"/>
          <a:stretch>
            <a:fillRect/>
          </a:stretch>
        </p:blipFill>
        <p:spPr>
          <a:xfrm>
            <a:off x="5713904" y="2911888"/>
            <a:ext cx="643185" cy="367534"/>
          </a:xfrm>
          <a:prstGeom prst="rect">
            <a:avLst/>
          </a:prstGeom>
        </p:spPr>
      </p:pic>
      <p:pic>
        <p:nvPicPr>
          <p:cNvPr id="82" name="Picture 81"/>
          <p:cNvPicPr>
            <a:picLocks noChangeAspect="1"/>
          </p:cNvPicPr>
          <p:nvPr/>
        </p:nvPicPr>
        <p:blipFill>
          <a:blip r:embed="rId8"/>
          <a:stretch>
            <a:fillRect/>
          </a:stretch>
        </p:blipFill>
        <p:spPr>
          <a:xfrm>
            <a:off x="4910350" y="2923596"/>
            <a:ext cx="643185" cy="367534"/>
          </a:xfrm>
          <a:prstGeom prst="rect">
            <a:avLst/>
          </a:prstGeom>
        </p:spPr>
      </p:pic>
      <p:pic>
        <p:nvPicPr>
          <p:cNvPr id="72" name="Picture 71"/>
          <p:cNvPicPr>
            <a:picLocks noChangeAspect="1"/>
          </p:cNvPicPr>
          <p:nvPr/>
        </p:nvPicPr>
        <p:blipFill>
          <a:blip r:embed="rId6"/>
          <a:stretch>
            <a:fillRect/>
          </a:stretch>
        </p:blipFill>
        <p:spPr>
          <a:xfrm>
            <a:off x="4914418" y="2472148"/>
            <a:ext cx="643185" cy="367534"/>
          </a:xfrm>
          <a:prstGeom prst="rect">
            <a:avLst/>
          </a:prstGeom>
        </p:spPr>
      </p:pic>
      <p:pic>
        <p:nvPicPr>
          <p:cNvPr id="71" name="Picture 70"/>
          <p:cNvPicPr>
            <a:picLocks noChangeAspect="1"/>
          </p:cNvPicPr>
          <p:nvPr/>
        </p:nvPicPr>
        <p:blipFill>
          <a:blip r:embed="rId6"/>
          <a:stretch>
            <a:fillRect/>
          </a:stretch>
        </p:blipFill>
        <p:spPr>
          <a:xfrm>
            <a:off x="5720329" y="2465471"/>
            <a:ext cx="643185" cy="367534"/>
          </a:xfrm>
          <a:prstGeom prst="rect">
            <a:avLst/>
          </a:prstGeom>
        </p:spPr>
      </p:pic>
      <p:pic>
        <p:nvPicPr>
          <p:cNvPr id="70" name="Picture 69"/>
          <p:cNvPicPr>
            <a:picLocks noChangeAspect="1"/>
          </p:cNvPicPr>
          <p:nvPr/>
        </p:nvPicPr>
        <p:blipFill>
          <a:blip r:embed="rId6"/>
          <a:stretch>
            <a:fillRect/>
          </a:stretch>
        </p:blipFill>
        <p:spPr>
          <a:xfrm>
            <a:off x="6491885" y="2469768"/>
            <a:ext cx="643185" cy="367534"/>
          </a:xfrm>
          <a:prstGeom prst="rect">
            <a:avLst/>
          </a:prstGeom>
        </p:spPr>
      </p:pic>
      <p:grpSp>
        <p:nvGrpSpPr>
          <p:cNvPr id="121" name="Group 120"/>
          <p:cNvGrpSpPr/>
          <p:nvPr/>
        </p:nvGrpSpPr>
        <p:grpSpPr bwMode="black">
          <a:xfrm>
            <a:off x="5089998" y="2520276"/>
            <a:ext cx="277399" cy="283717"/>
            <a:chOff x="307975" y="1987550"/>
            <a:chExt cx="1377950" cy="1409701"/>
          </a:xfrm>
          <a:solidFill>
            <a:srgbClr val="FFFFFF"/>
          </a:solidFill>
        </p:grpSpPr>
        <p:sp>
          <p:nvSpPr>
            <p:cNvPr id="122"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3"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4"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5"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6"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7"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8"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9"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0"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1"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2"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3"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4"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5"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6"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7"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8"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grpSp>
      <p:grpSp>
        <p:nvGrpSpPr>
          <p:cNvPr id="103" name="Group 102"/>
          <p:cNvGrpSpPr/>
          <p:nvPr/>
        </p:nvGrpSpPr>
        <p:grpSpPr bwMode="black">
          <a:xfrm>
            <a:off x="5918054" y="2494851"/>
            <a:ext cx="277399" cy="283717"/>
            <a:chOff x="307975" y="1987550"/>
            <a:chExt cx="1377950" cy="1409701"/>
          </a:xfrm>
          <a:solidFill>
            <a:srgbClr val="FFFFFF"/>
          </a:solidFill>
        </p:grpSpPr>
        <p:sp>
          <p:nvSpPr>
            <p:cNvPr id="104"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5"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6"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7"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8"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9"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0"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1"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2"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3"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4"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5"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6"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7"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8"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9"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0"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grpSp>
      <p:grpSp>
        <p:nvGrpSpPr>
          <p:cNvPr id="85" name="Group 84"/>
          <p:cNvGrpSpPr/>
          <p:nvPr/>
        </p:nvGrpSpPr>
        <p:grpSpPr bwMode="black">
          <a:xfrm>
            <a:off x="6681222" y="2505854"/>
            <a:ext cx="277399" cy="283717"/>
            <a:chOff x="307975" y="1987550"/>
            <a:chExt cx="1377950" cy="1409701"/>
          </a:xfrm>
          <a:solidFill>
            <a:srgbClr val="FFFFFF"/>
          </a:solidFill>
        </p:grpSpPr>
        <p:sp>
          <p:nvSpPr>
            <p:cNvPr id="86"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87"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88"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89"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0"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1"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2"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3"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4"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5"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6"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7"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8"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9"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0"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1"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2"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grpSp>
      <p:pic>
        <p:nvPicPr>
          <p:cNvPr id="7" name="Picture 6"/>
          <p:cNvPicPr>
            <a:picLocks noChangeAspect="1"/>
          </p:cNvPicPr>
          <p:nvPr/>
        </p:nvPicPr>
        <p:blipFill>
          <a:blip r:embed="rId5"/>
          <a:stretch>
            <a:fillRect/>
          </a:stretch>
        </p:blipFill>
        <p:spPr>
          <a:xfrm>
            <a:off x="4914418" y="2472148"/>
            <a:ext cx="643185" cy="367534"/>
          </a:xfrm>
          <a:prstGeom prst="rect">
            <a:avLst/>
          </a:prstGeom>
        </p:spPr>
      </p:pic>
      <p:pic>
        <p:nvPicPr>
          <p:cNvPr id="83" name="Picture 82"/>
          <p:cNvPicPr>
            <a:picLocks noChangeAspect="1"/>
          </p:cNvPicPr>
          <p:nvPr/>
        </p:nvPicPr>
        <p:blipFill>
          <a:blip r:embed="rId5"/>
          <a:stretch>
            <a:fillRect/>
          </a:stretch>
        </p:blipFill>
        <p:spPr>
          <a:xfrm>
            <a:off x="5720329" y="2465471"/>
            <a:ext cx="643185" cy="367534"/>
          </a:xfrm>
          <a:prstGeom prst="rect">
            <a:avLst/>
          </a:prstGeom>
        </p:spPr>
      </p:pic>
      <p:pic>
        <p:nvPicPr>
          <p:cNvPr id="84" name="Picture 83"/>
          <p:cNvPicPr>
            <a:picLocks noChangeAspect="1"/>
          </p:cNvPicPr>
          <p:nvPr/>
        </p:nvPicPr>
        <p:blipFill>
          <a:blip r:embed="rId5"/>
          <a:stretch>
            <a:fillRect/>
          </a:stretch>
        </p:blipFill>
        <p:spPr>
          <a:xfrm>
            <a:off x="6491885" y="2469768"/>
            <a:ext cx="643185" cy="367534"/>
          </a:xfrm>
          <a:prstGeom prst="rect">
            <a:avLst/>
          </a:prstGeom>
        </p:spPr>
      </p:pic>
      <p:sp>
        <p:nvSpPr>
          <p:cNvPr id="471" name="Rounded Rectangle 470"/>
          <p:cNvSpPr/>
          <p:nvPr/>
        </p:nvSpPr>
        <p:spPr bwMode="auto">
          <a:xfrm>
            <a:off x="4826065" y="4923041"/>
            <a:ext cx="1149488" cy="1841998"/>
          </a:xfrm>
          <a:prstGeom prst="roundRect">
            <a:avLst/>
          </a:prstGeom>
          <a:solidFill>
            <a:schemeClr val="lt1">
              <a:alpha val="95000"/>
            </a:schemeClr>
          </a:solidFill>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0" rIns="179285" bIns="89642" numCol="1" spcCol="0" rtlCol="0" fromWordArt="0" anchor="t" anchorCtr="0" forceAA="0" compatLnSpc="1">
            <a:prstTxWarp prst="textNoShape">
              <a:avLst/>
            </a:prstTxWarp>
            <a:noAutofit/>
          </a:bodyPr>
          <a:lstStyle/>
          <a:p>
            <a:pPr algn="ctr">
              <a:lnSpc>
                <a:spcPct val="90000"/>
              </a:lnSpc>
              <a:spcAft>
                <a:spcPts val="588"/>
              </a:spcAft>
            </a:pPr>
            <a:r>
              <a:rPr lang="en-US" sz="1029" b="1" dirty="0">
                <a:solidFill>
                  <a:srgbClr val="0078D7"/>
                </a:solidFill>
              </a:rPr>
              <a:t>Central Repository</a:t>
            </a:r>
          </a:p>
        </p:txBody>
      </p:sp>
      <p:pic>
        <p:nvPicPr>
          <p:cNvPr id="74" name="Picture 73"/>
          <p:cNvPicPr>
            <a:picLocks noChangeAspect="1"/>
          </p:cNvPicPr>
          <p:nvPr/>
        </p:nvPicPr>
        <p:blipFill>
          <a:blip r:embed="rId5"/>
          <a:stretch>
            <a:fillRect/>
          </a:stretch>
        </p:blipFill>
        <p:spPr>
          <a:xfrm>
            <a:off x="5079217" y="6270129"/>
            <a:ext cx="643185" cy="367534"/>
          </a:xfrm>
          <a:prstGeom prst="rect">
            <a:avLst/>
          </a:prstGeom>
        </p:spPr>
      </p:pic>
      <p:pic>
        <p:nvPicPr>
          <p:cNvPr id="69" name="Picture 68"/>
          <p:cNvPicPr>
            <a:picLocks noChangeAspect="1"/>
          </p:cNvPicPr>
          <p:nvPr/>
        </p:nvPicPr>
        <p:blipFill>
          <a:blip r:embed="rId6"/>
          <a:stretch>
            <a:fillRect/>
          </a:stretch>
        </p:blipFill>
        <p:spPr>
          <a:xfrm>
            <a:off x="5079217" y="5339683"/>
            <a:ext cx="643185" cy="367534"/>
          </a:xfrm>
          <a:prstGeom prst="rect">
            <a:avLst/>
          </a:prstGeom>
        </p:spPr>
      </p:pic>
      <p:pic>
        <p:nvPicPr>
          <p:cNvPr id="79" name="Picture 78"/>
          <p:cNvPicPr>
            <a:picLocks noChangeAspect="1"/>
          </p:cNvPicPr>
          <p:nvPr/>
        </p:nvPicPr>
        <p:blipFill>
          <a:blip r:embed="rId8"/>
          <a:stretch>
            <a:fillRect/>
          </a:stretch>
        </p:blipFill>
        <p:spPr>
          <a:xfrm>
            <a:off x="5079217" y="5804906"/>
            <a:ext cx="643185" cy="367534"/>
          </a:xfrm>
          <a:prstGeom prst="rect">
            <a:avLst/>
          </a:prstGeom>
        </p:spPr>
      </p:pic>
      <p:sp>
        <p:nvSpPr>
          <p:cNvPr id="831" name="Rectangle 830"/>
          <p:cNvSpPr/>
          <p:nvPr/>
        </p:nvSpPr>
        <p:spPr>
          <a:xfrm>
            <a:off x="6056753" y="6150099"/>
            <a:ext cx="2287230" cy="525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90000"/>
              </a:lnSpc>
              <a:spcAft>
                <a:spcPts val="588"/>
              </a:spcAft>
            </a:pPr>
            <a:r>
              <a:rPr lang="en-US" sz="1568" dirty="0">
                <a:solidFill>
                  <a:srgbClr val="FFFFFF"/>
                </a:solidFill>
              </a:rPr>
              <a:t>Containers pushed to</a:t>
            </a:r>
            <a:br>
              <a:rPr lang="en-US" sz="1568" dirty="0">
                <a:solidFill>
                  <a:srgbClr val="FFFFFF"/>
                </a:solidFill>
              </a:rPr>
            </a:br>
            <a:r>
              <a:rPr lang="en-US" sz="1568" dirty="0">
                <a:solidFill>
                  <a:srgbClr val="FFFFFF"/>
                </a:solidFill>
              </a:rPr>
              <a:t>central repository</a:t>
            </a:r>
          </a:p>
        </p:txBody>
      </p:sp>
    </p:spTree>
    <p:extLst>
      <p:ext uri="{BB962C8B-B14F-4D97-AF65-F5344CB8AC3E}">
        <p14:creationId xmlns:p14="http://schemas.microsoft.com/office/powerpoint/2010/main" val="3496312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1"/>
                                        </p:tgtEl>
                                        <p:attrNameLst>
                                          <p:attrName>style.visibility</p:attrName>
                                        </p:attrNameLst>
                                      </p:cBhvr>
                                      <p:to>
                                        <p:strVal val="visible"/>
                                      </p:to>
                                    </p:set>
                                    <p:animEffect transition="in" filter="fade">
                                      <p:cBhvr>
                                        <p:cTn id="10" dur="1000"/>
                                        <p:tgtEl>
                                          <p:spTgt spid="831"/>
                                        </p:tgtEl>
                                      </p:cBhvr>
                                    </p:animEffect>
                                  </p:childTnLst>
                                </p:cTn>
                              </p:par>
                              <p:par>
                                <p:cTn id="11" presetID="10" presetClass="entr" presetSubtype="0" fill="hold" nodeType="withEffect">
                                  <p:stCondLst>
                                    <p:cond delay="25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1250"/>
                                        <p:tgtEl>
                                          <p:spTgt spid="74"/>
                                        </p:tgtEl>
                                      </p:cBhvr>
                                    </p:animEffect>
                                  </p:childTnLst>
                                </p:cTn>
                              </p:par>
                              <p:par>
                                <p:cTn id="14" presetID="10" presetClass="entr" presetSubtype="0" fill="hold" nodeType="withEffect">
                                  <p:stCondLst>
                                    <p:cond delay="50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1250"/>
                                        <p:tgtEl>
                                          <p:spTgt spid="79"/>
                                        </p:tgtEl>
                                      </p:cBhvr>
                                    </p:animEffect>
                                  </p:childTnLst>
                                </p:cTn>
                              </p:par>
                            </p:childTnLst>
                          </p:cTn>
                        </p:par>
                        <p:par>
                          <p:cTn id="17" fill="hold">
                            <p:stCondLst>
                              <p:cond delay="1750"/>
                            </p:stCondLst>
                            <p:childTnLst>
                              <p:par>
                                <p:cTn id="18" presetID="22" presetClass="entr" presetSubtype="2"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right)">
                                      <p:cBhvr>
                                        <p:cTn id="20" dur="500"/>
                                        <p:tgtEl>
                                          <p:spTgt spid="29"/>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childTnLst>
                          </p:cTn>
                        </p:par>
                        <p:par>
                          <p:cTn id="24" fill="hold">
                            <p:stCondLst>
                              <p:cond delay="2250"/>
                            </p:stCondLst>
                            <p:childTnLst>
                              <p:par>
                                <p:cTn id="25" presetID="10" presetClass="entr" presetSubtype="0" fill="hold"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750"/>
                                        <p:tgtEl>
                                          <p:spTgt spid="75"/>
                                        </p:tgtEl>
                                      </p:cBhvr>
                                    </p:animEffect>
                                  </p:childTnLst>
                                </p:cTn>
                              </p:par>
                              <p:par>
                                <p:cTn id="28" presetID="10" presetClass="entr" presetSubtype="0" fill="hold" nodeType="withEffect">
                                  <p:stCondLst>
                                    <p:cond delay="50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750"/>
                                        <p:tgtEl>
                                          <p:spTgt spid="76"/>
                                        </p:tgtEl>
                                      </p:cBhvr>
                                    </p:animEffect>
                                  </p:childTnLst>
                                </p:cTn>
                              </p:par>
                              <p:par>
                                <p:cTn id="31" presetID="10" presetClass="entr" presetSubtype="0" fill="hold" nodeType="withEffect">
                                  <p:stCondLst>
                                    <p:cond delay="1000"/>
                                  </p:stCondLst>
                                  <p:childTnLst>
                                    <p:set>
                                      <p:cBhvr>
                                        <p:cTn id="32" dur="1" fill="hold">
                                          <p:stCondLst>
                                            <p:cond delay="0"/>
                                          </p:stCondLst>
                                        </p:cTn>
                                        <p:tgtEl>
                                          <p:spTgt spid="77"/>
                                        </p:tgtEl>
                                        <p:attrNameLst>
                                          <p:attrName>style.visibility</p:attrName>
                                        </p:attrNameLst>
                                      </p:cBhvr>
                                      <p:to>
                                        <p:strVal val="visible"/>
                                      </p:to>
                                    </p:set>
                                    <p:animEffect transition="in" filter="fade">
                                      <p:cBhvr>
                                        <p:cTn id="33" dur="750"/>
                                        <p:tgtEl>
                                          <p:spTgt spid="77"/>
                                        </p:tgtEl>
                                      </p:cBhvr>
                                    </p:animEffect>
                                  </p:childTnLst>
                                </p:cTn>
                              </p:par>
                              <p:par>
                                <p:cTn id="34" presetID="10" presetClass="entr" presetSubtype="0"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750"/>
                                        <p:tgtEl>
                                          <p:spTgt spid="80"/>
                                        </p:tgtEl>
                                      </p:cBhvr>
                                    </p:animEffect>
                                  </p:childTnLst>
                                </p:cTn>
                              </p:par>
                              <p:par>
                                <p:cTn id="37" presetID="10" presetClass="entr" presetSubtype="0" fill="hold" nodeType="withEffect">
                                  <p:stCondLst>
                                    <p:cond delay="500"/>
                                  </p:stCondLst>
                                  <p:childTnLst>
                                    <p:set>
                                      <p:cBhvr>
                                        <p:cTn id="38" dur="1" fill="hold">
                                          <p:stCondLst>
                                            <p:cond delay="0"/>
                                          </p:stCondLst>
                                        </p:cTn>
                                        <p:tgtEl>
                                          <p:spTgt spid="81"/>
                                        </p:tgtEl>
                                        <p:attrNameLst>
                                          <p:attrName>style.visibility</p:attrName>
                                        </p:attrNameLst>
                                      </p:cBhvr>
                                      <p:to>
                                        <p:strVal val="visible"/>
                                      </p:to>
                                    </p:set>
                                    <p:animEffect transition="in" filter="fade">
                                      <p:cBhvr>
                                        <p:cTn id="39" dur="750"/>
                                        <p:tgtEl>
                                          <p:spTgt spid="81"/>
                                        </p:tgtEl>
                                      </p:cBhvr>
                                    </p:animEffect>
                                  </p:childTnLst>
                                </p:cTn>
                              </p:par>
                              <p:par>
                                <p:cTn id="40" presetID="10" presetClass="entr" presetSubtype="0" fill="hold" nodeType="withEffect">
                                  <p:stCondLst>
                                    <p:cond delay="100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750"/>
                                        <p:tgtEl>
                                          <p:spTgt spid="8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492"/>
                                        </p:tgtEl>
                                        <p:attrNameLst>
                                          <p:attrName>style.visibility</p:attrName>
                                        </p:attrNameLst>
                                      </p:cBhvr>
                                      <p:to>
                                        <p:strVal val="visible"/>
                                      </p:to>
                                    </p:set>
                                    <p:animEffect transition="in" filter="wipe(right)">
                                      <p:cBhvr>
                                        <p:cTn id="47" dur="500"/>
                                        <p:tgtEl>
                                          <p:spTgt spid="492"/>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96"/>
                                        </p:tgtEl>
                                        <p:attrNameLst>
                                          <p:attrName>style.visibility</p:attrName>
                                        </p:attrNameLst>
                                      </p:cBhvr>
                                      <p:to>
                                        <p:strVal val="visible"/>
                                      </p:to>
                                    </p:set>
                                    <p:animEffect transition="in" filter="fade">
                                      <p:cBhvr>
                                        <p:cTn id="51" dur="500"/>
                                        <p:tgtEl>
                                          <p:spTgt spid="49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497"/>
                                        </p:tgtEl>
                                        <p:attrNameLst>
                                          <p:attrName>style.visibility</p:attrName>
                                        </p:attrNameLst>
                                      </p:cBhvr>
                                      <p:to>
                                        <p:strVal val="visible"/>
                                      </p:to>
                                    </p:set>
                                    <p:animEffect transition="in" filter="wipe(right)">
                                      <p:cBhvr>
                                        <p:cTn id="56" dur="500"/>
                                        <p:tgtEl>
                                          <p:spTgt spid="497"/>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500"/>
                                        </p:tgtEl>
                                        <p:attrNameLst>
                                          <p:attrName>style.visibility</p:attrName>
                                        </p:attrNameLst>
                                      </p:cBhvr>
                                      <p:to>
                                        <p:strVal val="visible"/>
                                      </p:to>
                                    </p:set>
                                    <p:animEffect transition="in" filter="fade">
                                      <p:cBhvr>
                                        <p:cTn id="60" dur="500"/>
                                        <p:tgtEl>
                                          <p:spTgt spid="500"/>
                                        </p:tgtEl>
                                      </p:cBhvr>
                                    </p:animEffect>
                                  </p:childTnLst>
                                </p:cTn>
                              </p:par>
                              <p:par>
                                <p:cTn id="61" presetID="10"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1000"/>
                                        <p:tgtEl>
                                          <p:spTgt spid="15"/>
                                        </p:tgtEl>
                                      </p:cBhvr>
                                    </p:animEffect>
                                  </p:childTnLst>
                                </p:cTn>
                              </p:par>
                              <p:par>
                                <p:cTn id="64" presetID="10" presetClass="exit" presetSubtype="0" fill="hold" nodeType="withEffect">
                                  <p:stCondLst>
                                    <p:cond delay="0"/>
                                  </p:stCondLst>
                                  <p:childTnLst>
                                    <p:animEffect transition="out" filter="fade">
                                      <p:cBhvr>
                                        <p:cTn id="65" dur="750"/>
                                        <p:tgtEl>
                                          <p:spTgt spid="73"/>
                                        </p:tgtEl>
                                      </p:cBhvr>
                                    </p:animEffect>
                                    <p:set>
                                      <p:cBhvr>
                                        <p:cTn id="66" dur="1" fill="hold">
                                          <p:stCondLst>
                                            <p:cond delay="749"/>
                                          </p:stCondLst>
                                        </p:cTn>
                                        <p:tgtEl>
                                          <p:spTgt spid="73"/>
                                        </p:tgtEl>
                                        <p:attrNameLst>
                                          <p:attrName>style.visibility</p:attrName>
                                        </p:attrNameLst>
                                      </p:cBhvr>
                                      <p:to>
                                        <p:strVal val="hidden"/>
                                      </p:to>
                                    </p:se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fade">
                                      <p:cBhvr>
                                        <p:cTn id="70" dur="1000"/>
                                        <p:tgtEl>
                                          <p:spTgt spid="69"/>
                                        </p:tgtEl>
                                      </p:cBhvr>
                                    </p:animEffect>
                                  </p:childTnLst>
                                </p:cTn>
                              </p:par>
                            </p:childTnLst>
                          </p:cTn>
                        </p:par>
                        <p:par>
                          <p:cTn id="71" fill="hold">
                            <p:stCondLst>
                              <p:cond delay="2500"/>
                            </p:stCondLst>
                            <p:childTnLst>
                              <p:par>
                                <p:cTn id="72" presetID="10" presetClass="entr" presetSubtype="0" fill="hold" nodeType="afterEffect">
                                  <p:stCondLst>
                                    <p:cond delay="0"/>
                                  </p:stCondLst>
                                  <p:childTnLst>
                                    <p:set>
                                      <p:cBhvr>
                                        <p:cTn id="73" dur="1" fill="hold">
                                          <p:stCondLst>
                                            <p:cond delay="0"/>
                                          </p:stCondLst>
                                        </p:cTn>
                                        <p:tgtEl>
                                          <p:spTgt spid="70"/>
                                        </p:tgtEl>
                                        <p:attrNameLst>
                                          <p:attrName>style.visibility</p:attrName>
                                        </p:attrNameLst>
                                      </p:cBhvr>
                                      <p:to>
                                        <p:strVal val="visible"/>
                                      </p:to>
                                    </p:set>
                                    <p:animEffect transition="in" filter="fade">
                                      <p:cBhvr>
                                        <p:cTn id="74" dur="750"/>
                                        <p:tgtEl>
                                          <p:spTgt spid="70"/>
                                        </p:tgtEl>
                                      </p:cBhvr>
                                    </p:animEffect>
                                  </p:childTnLst>
                                </p:cTn>
                              </p:par>
                              <p:par>
                                <p:cTn id="75" presetID="10" presetClass="exit" presetSubtype="0" fill="hold" nodeType="withEffect">
                                  <p:stCondLst>
                                    <p:cond delay="250"/>
                                  </p:stCondLst>
                                  <p:childTnLst>
                                    <p:animEffect transition="out" filter="fade">
                                      <p:cBhvr>
                                        <p:cTn id="76" dur="500"/>
                                        <p:tgtEl>
                                          <p:spTgt spid="75"/>
                                        </p:tgtEl>
                                      </p:cBhvr>
                                    </p:animEffect>
                                    <p:set>
                                      <p:cBhvr>
                                        <p:cTn id="77" dur="1" fill="hold">
                                          <p:stCondLst>
                                            <p:cond delay="499"/>
                                          </p:stCondLst>
                                        </p:cTn>
                                        <p:tgtEl>
                                          <p:spTgt spid="75"/>
                                        </p:tgtEl>
                                        <p:attrNameLst>
                                          <p:attrName>style.visibility</p:attrName>
                                        </p:attrNameLst>
                                      </p:cBhvr>
                                      <p:to>
                                        <p:strVal val="hidden"/>
                                      </p:to>
                                    </p:set>
                                  </p:childTnLst>
                                </p:cTn>
                              </p:par>
                            </p:childTnLst>
                          </p:cTn>
                        </p:par>
                        <p:par>
                          <p:cTn id="78" fill="hold">
                            <p:stCondLst>
                              <p:cond delay="3250"/>
                            </p:stCondLst>
                            <p:childTnLst>
                              <p:par>
                                <p:cTn id="79" presetID="10" presetClass="entr" presetSubtype="0" fill="hold" nodeType="afterEffect">
                                  <p:stCondLst>
                                    <p:cond delay="250"/>
                                  </p:stCondLst>
                                  <p:childTnLst>
                                    <p:set>
                                      <p:cBhvr>
                                        <p:cTn id="80" dur="1" fill="hold">
                                          <p:stCondLst>
                                            <p:cond delay="0"/>
                                          </p:stCondLst>
                                        </p:cTn>
                                        <p:tgtEl>
                                          <p:spTgt spid="71"/>
                                        </p:tgtEl>
                                        <p:attrNameLst>
                                          <p:attrName>style.visibility</p:attrName>
                                        </p:attrNameLst>
                                      </p:cBhvr>
                                      <p:to>
                                        <p:strVal val="visible"/>
                                      </p:to>
                                    </p:set>
                                    <p:animEffect transition="in" filter="fade">
                                      <p:cBhvr>
                                        <p:cTn id="81" dur="750"/>
                                        <p:tgtEl>
                                          <p:spTgt spid="71"/>
                                        </p:tgtEl>
                                      </p:cBhvr>
                                    </p:animEffect>
                                  </p:childTnLst>
                                </p:cTn>
                              </p:par>
                              <p:par>
                                <p:cTn id="82" presetID="10" presetClass="exit" presetSubtype="0" fill="hold" nodeType="withEffect">
                                  <p:stCondLst>
                                    <p:cond delay="250"/>
                                  </p:stCondLst>
                                  <p:childTnLst>
                                    <p:animEffect transition="out" filter="fade">
                                      <p:cBhvr>
                                        <p:cTn id="83" dur="500"/>
                                        <p:tgtEl>
                                          <p:spTgt spid="76"/>
                                        </p:tgtEl>
                                      </p:cBhvr>
                                    </p:animEffect>
                                    <p:set>
                                      <p:cBhvr>
                                        <p:cTn id="84" dur="1" fill="hold">
                                          <p:stCondLst>
                                            <p:cond delay="499"/>
                                          </p:stCondLst>
                                        </p:cTn>
                                        <p:tgtEl>
                                          <p:spTgt spid="76"/>
                                        </p:tgtEl>
                                        <p:attrNameLst>
                                          <p:attrName>style.visibility</p:attrName>
                                        </p:attrNameLst>
                                      </p:cBhvr>
                                      <p:to>
                                        <p:strVal val="hidden"/>
                                      </p:to>
                                    </p:set>
                                  </p:childTnLst>
                                </p:cTn>
                              </p:par>
                            </p:childTnLst>
                          </p:cTn>
                        </p:par>
                        <p:par>
                          <p:cTn id="85" fill="hold">
                            <p:stCondLst>
                              <p:cond delay="4250"/>
                            </p:stCondLst>
                            <p:childTnLst>
                              <p:par>
                                <p:cTn id="86" presetID="10" presetClass="entr" presetSubtype="0" fill="hold" nodeType="afterEffect">
                                  <p:stCondLst>
                                    <p:cond delay="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750"/>
                                        <p:tgtEl>
                                          <p:spTgt spid="72"/>
                                        </p:tgtEl>
                                      </p:cBhvr>
                                    </p:animEffect>
                                  </p:childTnLst>
                                </p:cTn>
                              </p:par>
                              <p:par>
                                <p:cTn id="89" presetID="10" presetClass="exit" presetSubtype="0" fill="hold" nodeType="withEffect">
                                  <p:stCondLst>
                                    <p:cond delay="250"/>
                                  </p:stCondLst>
                                  <p:childTnLst>
                                    <p:animEffect transition="out" filter="fade">
                                      <p:cBhvr>
                                        <p:cTn id="90" dur="500"/>
                                        <p:tgtEl>
                                          <p:spTgt spid="77"/>
                                        </p:tgtEl>
                                      </p:cBhvr>
                                    </p:animEffect>
                                    <p:set>
                                      <p:cBhvr>
                                        <p:cTn id="91" dur="1" fill="hold">
                                          <p:stCondLst>
                                            <p:cond delay="499"/>
                                          </p:stCondLst>
                                        </p:cTn>
                                        <p:tgtEl>
                                          <p:spTgt spid="7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85"/>
                                        </p:tgtEl>
                                        <p:attrNameLst>
                                          <p:attrName>style.visibility</p:attrName>
                                        </p:attrNameLst>
                                      </p:cBhvr>
                                      <p:to>
                                        <p:strVal val="visible"/>
                                      </p:to>
                                    </p:set>
                                    <p:animEffect transition="in" filter="fade">
                                      <p:cBhvr>
                                        <p:cTn id="96" dur="750"/>
                                        <p:tgtEl>
                                          <p:spTgt spid="85"/>
                                        </p:tgtEl>
                                      </p:cBhvr>
                                    </p:animEffect>
                                  </p:childTnLst>
                                </p:cTn>
                              </p:par>
                              <p:par>
                                <p:cTn id="97" presetID="10" presetClass="entr" presetSubtype="0" fill="hold" nodeType="withEffect">
                                  <p:stCondLst>
                                    <p:cond delay="250"/>
                                  </p:stCondLst>
                                  <p:childTnLst>
                                    <p:set>
                                      <p:cBhvr>
                                        <p:cTn id="98" dur="1" fill="hold">
                                          <p:stCondLst>
                                            <p:cond delay="0"/>
                                          </p:stCondLst>
                                        </p:cTn>
                                        <p:tgtEl>
                                          <p:spTgt spid="103"/>
                                        </p:tgtEl>
                                        <p:attrNameLst>
                                          <p:attrName>style.visibility</p:attrName>
                                        </p:attrNameLst>
                                      </p:cBhvr>
                                      <p:to>
                                        <p:strVal val="visible"/>
                                      </p:to>
                                    </p:set>
                                    <p:animEffect transition="in" filter="fade">
                                      <p:cBhvr>
                                        <p:cTn id="99" dur="750"/>
                                        <p:tgtEl>
                                          <p:spTgt spid="103"/>
                                        </p:tgtEl>
                                      </p:cBhvr>
                                    </p:animEffect>
                                  </p:childTnLst>
                                </p:cTn>
                              </p:par>
                              <p:par>
                                <p:cTn id="100" presetID="10" presetClass="entr" presetSubtype="0" fill="hold" nodeType="withEffect">
                                  <p:stCondLst>
                                    <p:cond delay="500"/>
                                  </p:stCondLst>
                                  <p:childTnLst>
                                    <p:set>
                                      <p:cBhvr>
                                        <p:cTn id="101" dur="1" fill="hold">
                                          <p:stCondLst>
                                            <p:cond delay="0"/>
                                          </p:stCondLst>
                                        </p:cTn>
                                        <p:tgtEl>
                                          <p:spTgt spid="121"/>
                                        </p:tgtEl>
                                        <p:attrNameLst>
                                          <p:attrName>style.visibility</p:attrName>
                                        </p:attrNameLst>
                                      </p:cBhvr>
                                      <p:to>
                                        <p:strVal val="visible"/>
                                      </p:to>
                                    </p:set>
                                    <p:animEffect transition="in" filter="fade">
                                      <p:cBhvr>
                                        <p:cTn id="102" dur="750"/>
                                        <p:tgtEl>
                                          <p:spTgt spid="12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84"/>
                                        </p:tgtEl>
                                        <p:attrNameLst>
                                          <p:attrName>style.visibility</p:attrName>
                                        </p:attrNameLst>
                                      </p:cBhvr>
                                      <p:to>
                                        <p:strVal val="visible"/>
                                      </p:to>
                                    </p:set>
                                    <p:animEffect transition="in" filter="fade">
                                      <p:cBhvr>
                                        <p:cTn id="107" dur="750"/>
                                        <p:tgtEl>
                                          <p:spTgt spid="84"/>
                                        </p:tgtEl>
                                      </p:cBhvr>
                                    </p:animEffect>
                                  </p:childTnLst>
                                </p:cTn>
                              </p:par>
                              <p:par>
                                <p:cTn id="108" presetID="10" presetClass="exit" presetSubtype="0" fill="hold" nodeType="withEffect">
                                  <p:stCondLst>
                                    <p:cond delay="500"/>
                                  </p:stCondLst>
                                  <p:childTnLst>
                                    <p:animEffect transition="out" filter="fade">
                                      <p:cBhvr>
                                        <p:cTn id="109" dur="500"/>
                                        <p:tgtEl>
                                          <p:spTgt spid="85"/>
                                        </p:tgtEl>
                                      </p:cBhvr>
                                    </p:animEffect>
                                    <p:set>
                                      <p:cBhvr>
                                        <p:cTn id="110" dur="1" fill="hold">
                                          <p:stCondLst>
                                            <p:cond delay="499"/>
                                          </p:stCondLst>
                                        </p:cTn>
                                        <p:tgtEl>
                                          <p:spTgt spid="85"/>
                                        </p:tgtEl>
                                        <p:attrNameLst>
                                          <p:attrName>style.visibility</p:attrName>
                                        </p:attrNameLst>
                                      </p:cBhvr>
                                      <p:to>
                                        <p:strVal val="hidden"/>
                                      </p:to>
                                    </p:set>
                                  </p:childTnLst>
                                </p:cTn>
                              </p:par>
                              <p:par>
                                <p:cTn id="111" presetID="10" presetClass="exit" presetSubtype="0" fill="hold" nodeType="withEffect">
                                  <p:stCondLst>
                                    <p:cond delay="500"/>
                                  </p:stCondLst>
                                  <p:childTnLst>
                                    <p:animEffect transition="out" filter="fade">
                                      <p:cBhvr>
                                        <p:cTn id="112" dur="500"/>
                                        <p:tgtEl>
                                          <p:spTgt spid="70"/>
                                        </p:tgtEl>
                                      </p:cBhvr>
                                    </p:animEffect>
                                    <p:set>
                                      <p:cBhvr>
                                        <p:cTn id="113" dur="1" fill="hold">
                                          <p:stCondLst>
                                            <p:cond delay="499"/>
                                          </p:stCondLst>
                                        </p:cTn>
                                        <p:tgtEl>
                                          <p:spTgt spid="70"/>
                                        </p:tgtEl>
                                        <p:attrNameLst>
                                          <p:attrName>style.visibility</p:attrName>
                                        </p:attrNameLst>
                                      </p:cBhvr>
                                      <p:to>
                                        <p:strVal val="hidden"/>
                                      </p:to>
                                    </p:set>
                                  </p:childTnLst>
                                </p:cTn>
                              </p:par>
                            </p:childTnLst>
                          </p:cTn>
                        </p:par>
                        <p:par>
                          <p:cTn id="114" fill="hold">
                            <p:stCondLst>
                              <p:cond delay="1000"/>
                            </p:stCondLst>
                            <p:childTnLst>
                              <p:par>
                                <p:cTn id="115" presetID="10" presetClass="entr" presetSubtype="0" fill="hold" nodeType="afterEffect">
                                  <p:stCondLst>
                                    <p:cond delay="0"/>
                                  </p:stCondLst>
                                  <p:childTnLst>
                                    <p:set>
                                      <p:cBhvr>
                                        <p:cTn id="116" dur="1" fill="hold">
                                          <p:stCondLst>
                                            <p:cond delay="0"/>
                                          </p:stCondLst>
                                        </p:cTn>
                                        <p:tgtEl>
                                          <p:spTgt spid="83"/>
                                        </p:tgtEl>
                                        <p:attrNameLst>
                                          <p:attrName>style.visibility</p:attrName>
                                        </p:attrNameLst>
                                      </p:cBhvr>
                                      <p:to>
                                        <p:strVal val="visible"/>
                                      </p:to>
                                    </p:set>
                                    <p:animEffect transition="in" filter="fade">
                                      <p:cBhvr>
                                        <p:cTn id="117" dur="750"/>
                                        <p:tgtEl>
                                          <p:spTgt spid="83"/>
                                        </p:tgtEl>
                                      </p:cBhvr>
                                    </p:animEffect>
                                  </p:childTnLst>
                                </p:cTn>
                              </p:par>
                            </p:childTnLst>
                          </p:cTn>
                        </p:par>
                        <p:par>
                          <p:cTn id="118" fill="hold">
                            <p:stCondLst>
                              <p:cond delay="1750"/>
                            </p:stCondLst>
                            <p:childTnLst>
                              <p:par>
                                <p:cTn id="119" presetID="10" presetClass="exit" presetSubtype="0" fill="hold" nodeType="afterEffect">
                                  <p:stCondLst>
                                    <p:cond delay="0"/>
                                  </p:stCondLst>
                                  <p:childTnLst>
                                    <p:animEffect transition="out" filter="fade">
                                      <p:cBhvr>
                                        <p:cTn id="120" dur="500"/>
                                        <p:tgtEl>
                                          <p:spTgt spid="71"/>
                                        </p:tgtEl>
                                      </p:cBhvr>
                                    </p:animEffect>
                                    <p:set>
                                      <p:cBhvr>
                                        <p:cTn id="121" dur="1" fill="hold">
                                          <p:stCondLst>
                                            <p:cond delay="499"/>
                                          </p:stCondLst>
                                        </p:cTn>
                                        <p:tgtEl>
                                          <p:spTgt spid="71"/>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103"/>
                                        </p:tgtEl>
                                      </p:cBhvr>
                                    </p:animEffect>
                                    <p:set>
                                      <p:cBhvr>
                                        <p:cTn id="124" dur="1" fill="hold">
                                          <p:stCondLst>
                                            <p:cond delay="499"/>
                                          </p:stCondLst>
                                        </p:cTn>
                                        <p:tgtEl>
                                          <p:spTgt spid="103"/>
                                        </p:tgtEl>
                                        <p:attrNameLst>
                                          <p:attrName>style.visibility</p:attrName>
                                        </p:attrNameLst>
                                      </p:cBhvr>
                                      <p:to>
                                        <p:strVal val="hidden"/>
                                      </p:to>
                                    </p:set>
                                  </p:childTnLst>
                                </p:cTn>
                              </p:par>
                            </p:childTnLst>
                          </p:cTn>
                        </p:par>
                        <p:par>
                          <p:cTn id="125" fill="hold">
                            <p:stCondLst>
                              <p:cond delay="2250"/>
                            </p:stCondLst>
                            <p:childTnLst>
                              <p:par>
                                <p:cTn id="126" presetID="10" presetClass="entr" presetSubtype="0" fill="hold" nodeType="after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750"/>
                                        <p:tgtEl>
                                          <p:spTgt spid="7"/>
                                        </p:tgtEl>
                                      </p:cBhvr>
                                    </p:animEffect>
                                  </p:childTnLst>
                                </p:cTn>
                              </p:par>
                            </p:childTnLst>
                          </p:cTn>
                        </p:par>
                        <p:par>
                          <p:cTn id="129" fill="hold">
                            <p:stCondLst>
                              <p:cond delay="3000"/>
                            </p:stCondLst>
                            <p:childTnLst>
                              <p:par>
                                <p:cTn id="130" presetID="10" presetClass="exit" presetSubtype="0" fill="hold" nodeType="afterEffect">
                                  <p:stCondLst>
                                    <p:cond delay="0"/>
                                  </p:stCondLst>
                                  <p:childTnLst>
                                    <p:animEffect transition="out" filter="fade">
                                      <p:cBhvr>
                                        <p:cTn id="131" dur="500"/>
                                        <p:tgtEl>
                                          <p:spTgt spid="72"/>
                                        </p:tgtEl>
                                      </p:cBhvr>
                                    </p:animEffect>
                                    <p:set>
                                      <p:cBhvr>
                                        <p:cTn id="132" dur="1" fill="hold">
                                          <p:stCondLst>
                                            <p:cond delay="499"/>
                                          </p:stCondLst>
                                        </p:cTn>
                                        <p:tgtEl>
                                          <p:spTgt spid="72"/>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121"/>
                                        </p:tgtEl>
                                      </p:cBhvr>
                                    </p:animEffect>
                                    <p:set>
                                      <p:cBhvr>
                                        <p:cTn id="135" dur="1" fill="hold">
                                          <p:stCondLst>
                                            <p:cond delay="499"/>
                                          </p:stCondLst>
                                        </p:cTn>
                                        <p:tgtEl>
                                          <p:spTgt spid="1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p:bldP spid="831"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921" dirty="0"/>
              <a:t>Higher Level Services</a:t>
            </a:r>
            <a:endParaRPr lang="en-US" sz="3921" dirty="0">
              <a:solidFill>
                <a:srgbClr val="47D8FF"/>
              </a:solidFill>
            </a:endParaRPr>
          </a:p>
        </p:txBody>
      </p:sp>
      <p:sp>
        <p:nvSpPr>
          <p:cNvPr id="25" name="Rectangle 24"/>
          <p:cNvSpPr/>
          <p:nvPr/>
        </p:nvSpPr>
        <p:spPr bwMode="auto">
          <a:xfrm>
            <a:off x="8423310" y="5117431"/>
            <a:ext cx="3515212" cy="994474"/>
          </a:xfrm>
          <a:prstGeom prst="rect">
            <a:avLst/>
          </a:prstGeom>
          <a:noFill/>
          <a:ln w="19050">
            <a:no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Commodity to </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high-performance</a:t>
            </a:r>
          </a:p>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Small to huge</a:t>
            </a:r>
          </a:p>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RDMA network for </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tightly coupled tasks</a:t>
            </a:r>
          </a:p>
        </p:txBody>
      </p:sp>
      <p:sp>
        <p:nvSpPr>
          <p:cNvPr id="26" name="Rectangle 25"/>
          <p:cNvSpPr/>
          <p:nvPr/>
        </p:nvSpPr>
        <p:spPr bwMode="auto">
          <a:xfrm>
            <a:off x="8423310" y="3438179"/>
            <a:ext cx="3515212" cy="846449"/>
          </a:xfrm>
          <a:prstGeom prst="rect">
            <a:avLst/>
          </a:prstGeom>
          <a:noFill/>
          <a:ln w="19050">
            <a:no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IaaS or Cloud Service</a:t>
            </a:r>
          </a:p>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Standard or</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custom images</a:t>
            </a:r>
          </a:p>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Windows or Linux</a:t>
            </a:r>
          </a:p>
        </p:txBody>
      </p:sp>
      <p:sp>
        <p:nvSpPr>
          <p:cNvPr id="27" name="Rounded Rectangle 26"/>
          <p:cNvSpPr/>
          <p:nvPr/>
        </p:nvSpPr>
        <p:spPr>
          <a:xfrm>
            <a:off x="436410" y="4446175"/>
            <a:ext cx="7187329" cy="1561893"/>
          </a:xfrm>
          <a:prstGeom prst="roundRect">
            <a:avLst>
              <a:gd name="adj" fmla="val 0"/>
            </a:avLst>
          </a:prstGeom>
          <a:noFill/>
          <a:ln w="10795" cap="flat" cmpd="sng" algn="ctr">
            <a:solidFill>
              <a:schemeClr val="tx1"/>
            </a:solidFill>
            <a:prstDash val="solid"/>
            <a:round/>
          </a:ln>
          <a:effectLst/>
        </p:spPr>
        <p:txBody>
          <a:bodyPr rtlCol="0" anchor="ctr"/>
          <a:lstStyle/>
          <a:p>
            <a:pPr algn="ctr" defTabSz="878696">
              <a:defRPr/>
            </a:pPr>
            <a:endParaRPr lang="en-US" sz="1696" kern="0" dirty="0">
              <a:solidFill>
                <a:srgbClr val="505050"/>
              </a:solidFill>
            </a:endParaRPr>
          </a:p>
        </p:txBody>
      </p:sp>
      <p:grpSp>
        <p:nvGrpSpPr>
          <p:cNvPr id="28" name="Group 27"/>
          <p:cNvGrpSpPr/>
          <p:nvPr/>
        </p:nvGrpSpPr>
        <p:grpSpPr>
          <a:xfrm>
            <a:off x="523061" y="4529452"/>
            <a:ext cx="7014024" cy="1415095"/>
            <a:chOff x="285796" y="4909275"/>
            <a:chExt cx="7298136" cy="1472416"/>
          </a:xfrm>
          <a:solidFill>
            <a:schemeClr val="accent1">
              <a:lumMod val="50000"/>
            </a:schemeClr>
          </a:solidFill>
        </p:grpSpPr>
        <p:sp>
          <p:nvSpPr>
            <p:cNvPr id="29" name="Rounded Rectangle 28"/>
            <p:cNvSpPr/>
            <p:nvPr/>
          </p:nvSpPr>
          <p:spPr>
            <a:xfrm>
              <a:off x="285796" y="4909275"/>
              <a:ext cx="3566160" cy="782725"/>
            </a:xfrm>
            <a:prstGeom prst="roundRect">
              <a:avLst>
                <a:gd name="adj" fmla="val 0"/>
              </a:avLst>
            </a:prstGeom>
            <a:solidFill>
              <a:schemeClr val="accent1">
                <a:lumMod val="7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78696">
                <a:defRPr/>
              </a:pPr>
              <a:r>
                <a:rPr lang="en-US" sz="1922" kern="0" dirty="0">
                  <a:gradFill>
                    <a:gsLst>
                      <a:gs pos="1250">
                        <a:schemeClr val="tx1"/>
                      </a:gs>
                      <a:gs pos="100000">
                        <a:schemeClr val="tx1"/>
                      </a:gs>
                    </a:gsLst>
                    <a:lin ang="5400000" scaled="0"/>
                  </a:gradFill>
                </a:rPr>
                <a:t>Cloud Services</a:t>
              </a:r>
            </a:p>
          </p:txBody>
        </p:sp>
        <p:sp>
          <p:nvSpPr>
            <p:cNvPr id="30" name="Rounded Rectangle 29"/>
            <p:cNvSpPr/>
            <p:nvPr/>
          </p:nvSpPr>
          <p:spPr>
            <a:xfrm>
              <a:off x="4013536" y="4909275"/>
              <a:ext cx="3570396" cy="782725"/>
            </a:xfrm>
            <a:prstGeom prst="roundRect">
              <a:avLst>
                <a:gd name="adj" fmla="val 0"/>
              </a:avLst>
            </a:prstGeom>
            <a:solidFill>
              <a:schemeClr val="accent1">
                <a:lumMod val="7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78696">
                <a:defRPr/>
              </a:pPr>
              <a:r>
                <a:rPr lang="en-US" sz="1922" kern="0" dirty="0">
                  <a:gradFill>
                    <a:gsLst>
                      <a:gs pos="1250">
                        <a:schemeClr val="tx1"/>
                      </a:gs>
                      <a:gs pos="100000">
                        <a:schemeClr val="tx1"/>
                      </a:gs>
                    </a:gsLst>
                    <a:lin ang="5400000" scaled="0"/>
                  </a:gradFill>
                </a:rPr>
                <a:t>IaaS</a:t>
              </a:r>
            </a:p>
            <a:p>
              <a:pPr algn="ctr" defTabSz="878696">
                <a:defRPr/>
              </a:pPr>
              <a:r>
                <a:rPr lang="en-US" sz="1922" kern="0" dirty="0">
                  <a:gradFill>
                    <a:gsLst>
                      <a:gs pos="1250">
                        <a:schemeClr val="tx1"/>
                      </a:gs>
                      <a:gs pos="100000">
                        <a:schemeClr val="tx1"/>
                      </a:gs>
                    </a:gsLst>
                    <a:lin ang="5400000" scaled="0"/>
                  </a:gradFill>
                </a:rPr>
                <a:t>Virtual Machines</a:t>
              </a:r>
            </a:p>
          </p:txBody>
        </p:sp>
        <p:sp>
          <p:nvSpPr>
            <p:cNvPr id="31" name="Rounded Rectangle 30"/>
            <p:cNvSpPr/>
            <p:nvPr/>
          </p:nvSpPr>
          <p:spPr>
            <a:xfrm>
              <a:off x="285796" y="5741611"/>
              <a:ext cx="7298136" cy="640080"/>
            </a:xfrm>
            <a:prstGeom prst="roundRect">
              <a:avLst>
                <a:gd name="adj" fmla="val 0"/>
              </a:avLst>
            </a:prstGeom>
            <a:grp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78696">
                <a:defRPr/>
              </a:pPr>
              <a:r>
                <a:rPr lang="en-US" sz="1922" kern="0" dirty="0">
                  <a:gradFill>
                    <a:gsLst>
                      <a:gs pos="1250">
                        <a:schemeClr val="tx1"/>
                      </a:gs>
                      <a:gs pos="100000">
                        <a:schemeClr val="tx1"/>
                      </a:gs>
                    </a:gsLst>
                    <a:lin ang="5400000" scaled="0"/>
                  </a:gradFill>
                </a:rPr>
                <a:t>Hardware</a:t>
              </a:r>
            </a:p>
          </p:txBody>
        </p:sp>
      </p:grpSp>
      <p:grpSp>
        <p:nvGrpSpPr>
          <p:cNvPr id="32" name="Group 31"/>
          <p:cNvGrpSpPr/>
          <p:nvPr/>
        </p:nvGrpSpPr>
        <p:grpSpPr>
          <a:xfrm>
            <a:off x="515505" y="1217932"/>
            <a:ext cx="7030424" cy="3195893"/>
            <a:chOff x="274638" y="1208433"/>
            <a:chExt cx="7315200" cy="3325346"/>
          </a:xfrm>
        </p:grpSpPr>
        <p:cxnSp>
          <p:nvCxnSpPr>
            <p:cNvPr id="33" name="Straight Arrow Connector 32"/>
            <p:cNvCxnSpPr/>
            <p:nvPr/>
          </p:nvCxnSpPr>
          <p:spPr>
            <a:xfrm>
              <a:off x="3930073" y="1699139"/>
              <a:ext cx="5346" cy="2834640"/>
            </a:xfrm>
            <a:prstGeom prst="straightConnector1">
              <a:avLst/>
            </a:prstGeom>
            <a:noFill/>
            <a:ln w="41275" cap="rnd" cmpd="sng" algn="ctr">
              <a:solidFill>
                <a:schemeClr val="tx1"/>
              </a:solidFill>
              <a:prstDash val="sysDot"/>
              <a:tailEnd type="none"/>
            </a:ln>
            <a:effectLst/>
          </p:spPr>
        </p:cxnSp>
        <p:sp>
          <p:nvSpPr>
            <p:cNvPr id="34" name="Rounded Rectangle 33"/>
            <p:cNvSpPr/>
            <p:nvPr/>
          </p:nvSpPr>
          <p:spPr>
            <a:xfrm>
              <a:off x="274638" y="1208433"/>
              <a:ext cx="7315200" cy="469903"/>
            </a:xfrm>
            <a:prstGeom prst="roundRect">
              <a:avLst>
                <a:gd name="adj" fmla="val 0"/>
              </a:avLst>
            </a:prstGeom>
            <a:solidFill>
              <a:srgbClr val="107C1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defTabSz="878696">
                <a:defRPr/>
              </a:pPr>
              <a:r>
                <a:rPr lang="en-US" sz="2307" kern="0" dirty="0">
                  <a:gradFill>
                    <a:gsLst>
                      <a:gs pos="1250">
                        <a:schemeClr val="tx1"/>
                      </a:gs>
                      <a:gs pos="100000">
                        <a:schemeClr val="tx1"/>
                      </a:gs>
                    </a:gsLst>
                    <a:lin ang="5400000" scaled="0"/>
                  </a:gradFill>
                </a:rPr>
                <a:t>User workload or service</a:t>
              </a:r>
            </a:p>
          </p:txBody>
        </p:sp>
      </p:grpSp>
      <p:sp>
        <p:nvSpPr>
          <p:cNvPr id="35" name="Rectangle 34"/>
          <p:cNvSpPr/>
          <p:nvPr/>
        </p:nvSpPr>
        <p:spPr bwMode="auto">
          <a:xfrm>
            <a:off x="526229" y="1729188"/>
            <a:ext cx="3427332" cy="615162"/>
          </a:xfrm>
          <a:prstGeom prst="rect">
            <a:avLst/>
          </a:prstGeom>
          <a:solidFill>
            <a:srgbClr val="FFC0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Get and manage VM’s</a:t>
            </a:r>
          </a:p>
        </p:txBody>
      </p:sp>
      <p:sp>
        <p:nvSpPr>
          <p:cNvPr id="36" name="Rectangle 35"/>
          <p:cNvSpPr/>
          <p:nvPr/>
        </p:nvSpPr>
        <p:spPr bwMode="auto">
          <a:xfrm>
            <a:off x="4108851" y="2404591"/>
            <a:ext cx="3431403" cy="615162"/>
          </a:xfrm>
          <a:prstGeom prst="rect">
            <a:avLst/>
          </a:prstGeom>
          <a:solidFill>
            <a:srgbClr val="FFFF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Start the tasks</a:t>
            </a:r>
          </a:p>
        </p:txBody>
      </p:sp>
      <p:sp>
        <p:nvSpPr>
          <p:cNvPr id="37" name="Rectangle 36"/>
          <p:cNvSpPr/>
          <p:nvPr/>
        </p:nvSpPr>
        <p:spPr bwMode="auto">
          <a:xfrm>
            <a:off x="526229" y="3079993"/>
            <a:ext cx="3427332" cy="615162"/>
          </a:xfrm>
          <a:prstGeom prst="rect">
            <a:avLst/>
          </a:prstGeom>
          <a:solidFill>
            <a:srgbClr val="FFC0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Move task input and output</a:t>
            </a:r>
          </a:p>
        </p:txBody>
      </p:sp>
      <p:sp>
        <p:nvSpPr>
          <p:cNvPr id="38" name="Rectangle 37"/>
          <p:cNvSpPr/>
          <p:nvPr/>
        </p:nvSpPr>
        <p:spPr bwMode="auto">
          <a:xfrm>
            <a:off x="4108851" y="3079993"/>
            <a:ext cx="3437077" cy="615162"/>
          </a:xfrm>
          <a:prstGeom prst="rect">
            <a:avLst/>
          </a:prstGeom>
          <a:solidFill>
            <a:srgbClr val="FFFF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Queue tasks</a:t>
            </a:r>
          </a:p>
        </p:txBody>
      </p:sp>
      <p:sp>
        <p:nvSpPr>
          <p:cNvPr id="39" name="Rectangle 38"/>
          <p:cNvSpPr/>
          <p:nvPr/>
        </p:nvSpPr>
        <p:spPr bwMode="auto">
          <a:xfrm>
            <a:off x="4108851" y="1729188"/>
            <a:ext cx="3437077" cy="615162"/>
          </a:xfrm>
          <a:prstGeom prst="rect">
            <a:avLst/>
          </a:prstGeom>
          <a:solidFill>
            <a:srgbClr val="FFFF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Install task applications</a:t>
            </a:r>
          </a:p>
        </p:txBody>
      </p:sp>
      <p:sp>
        <p:nvSpPr>
          <p:cNvPr id="40" name="Rectangle 39"/>
          <p:cNvSpPr/>
          <p:nvPr/>
        </p:nvSpPr>
        <p:spPr bwMode="auto">
          <a:xfrm>
            <a:off x="4108851" y="3755394"/>
            <a:ext cx="3437077" cy="615162"/>
          </a:xfrm>
          <a:prstGeom prst="rect">
            <a:avLst/>
          </a:prstGeom>
          <a:solidFill>
            <a:srgbClr val="FFFF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Scale up and down</a:t>
            </a:r>
          </a:p>
        </p:txBody>
      </p:sp>
      <p:sp>
        <p:nvSpPr>
          <p:cNvPr id="41" name="Rectangle 40"/>
          <p:cNvSpPr/>
          <p:nvPr/>
        </p:nvSpPr>
        <p:spPr bwMode="auto">
          <a:xfrm>
            <a:off x="526229" y="3755394"/>
            <a:ext cx="3427332" cy="615162"/>
          </a:xfrm>
          <a:prstGeom prst="rect">
            <a:avLst/>
          </a:prstGeom>
          <a:solidFill>
            <a:srgbClr val="FFC0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87880"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Task failure? Task frozen?</a:t>
            </a:r>
          </a:p>
        </p:txBody>
      </p:sp>
      <p:sp>
        <p:nvSpPr>
          <p:cNvPr id="42" name="Rectangle 41"/>
          <p:cNvSpPr/>
          <p:nvPr/>
        </p:nvSpPr>
        <p:spPr bwMode="auto">
          <a:xfrm>
            <a:off x="526229" y="2404591"/>
            <a:ext cx="3427332" cy="615162"/>
          </a:xfrm>
          <a:prstGeom prst="rect">
            <a:avLst/>
          </a:prstGeom>
          <a:solidFill>
            <a:srgbClr val="FFC0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Manage and authenticate users</a:t>
            </a:r>
          </a:p>
        </p:txBody>
      </p:sp>
      <p:sp>
        <p:nvSpPr>
          <p:cNvPr id="43" name="Freeform 42"/>
          <p:cNvSpPr/>
          <p:nvPr/>
        </p:nvSpPr>
        <p:spPr bwMode="auto">
          <a:xfrm>
            <a:off x="7745795" y="1222178"/>
            <a:ext cx="0" cy="3163690"/>
          </a:xfrm>
          <a:custGeom>
            <a:avLst/>
            <a:gdLst>
              <a:gd name="connsiteX0" fmla="*/ 0 w 0"/>
              <a:gd name="connsiteY0" fmla="*/ 0 h 3365500"/>
              <a:gd name="connsiteX1" fmla="*/ 0 w 0"/>
              <a:gd name="connsiteY1" fmla="*/ 3365500 h 3365500"/>
            </a:gdLst>
            <a:ahLst/>
            <a:cxnLst>
              <a:cxn ang="0">
                <a:pos x="connsiteX0" y="connsiteY0"/>
              </a:cxn>
              <a:cxn ang="0">
                <a:pos x="connsiteX1" y="connsiteY1"/>
              </a:cxn>
            </a:cxnLst>
            <a:rect l="l" t="t" r="r" b="b"/>
            <a:pathLst>
              <a:path h="3365500">
                <a:moveTo>
                  <a:pt x="0" y="0"/>
                </a:moveTo>
                <a:lnTo>
                  <a:pt x="0" y="33655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4" name="Freeform 43"/>
          <p:cNvSpPr/>
          <p:nvPr/>
        </p:nvSpPr>
        <p:spPr bwMode="auto">
          <a:xfrm>
            <a:off x="7745795" y="4516821"/>
            <a:ext cx="0" cy="768953"/>
          </a:xfrm>
          <a:custGeom>
            <a:avLst/>
            <a:gdLst>
              <a:gd name="connsiteX0" fmla="*/ 0 w 0"/>
              <a:gd name="connsiteY0" fmla="*/ 0 h 800100"/>
              <a:gd name="connsiteX1" fmla="*/ 0 w 0"/>
              <a:gd name="connsiteY1" fmla="*/ 800100 h 800100"/>
            </a:gdLst>
            <a:ahLst/>
            <a:cxnLst>
              <a:cxn ang="0">
                <a:pos x="connsiteX0" y="connsiteY0"/>
              </a:cxn>
              <a:cxn ang="0">
                <a:pos x="connsiteX1" y="connsiteY1"/>
              </a:cxn>
            </a:cxnLst>
            <a:rect l="l" t="t" r="r" b="b"/>
            <a:pathLst>
              <a:path h="800100">
                <a:moveTo>
                  <a:pt x="0" y="0"/>
                </a:moveTo>
                <a:lnTo>
                  <a:pt x="0" y="8001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5" name="Freeform 44"/>
          <p:cNvSpPr/>
          <p:nvPr/>
        </p:nvSpPr>
        <p:spPr bwMode="auto">
          <a:xfrm>
            <a:off x="7745795" y="5392906"/>
            <a:ext cx="0" cy="615162"/>
          </a:xfrm>
          <a:custGeom>
            <a:avLst/>
            <a:gdLst>
              <a:gd name="connsiteX0" fmla="*/ 0 w 0"/>
              <a:gd name="connsiteY0" fmla="*/ 0 h 800100"/>
              <a:gd name="connsiteX1" fmla="*/ 0 w 0"/>
              <a:gd name="connsiteY1" fmla="*/ 800100 h 800100"/>
            </a:gdLst>
            <a:ahLst/>
            <a:cxnLst>
              <a:cxn ang="0">
                <a:pos x="connsiteX0" y="connsiteY0"/>
              </a:cxn>
              <a:cxn ang="0">
                <a:pos x="connsiteX1" y="connsiteY1"/>
              </a:cxn>
            </a:cxnLst>
            <a:rect l="l" t="t" r="r" b="b"/>
            <a:pathLst>
              <a:path h="800100">
                <a:moveTo>
                  <a:pt x="0" y="0"/>
                </a:moveTo>
                <a:lnTo>
                  <a:pt x="0" y="8001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6" name="Rectangle 45"/>
          <p:cNvSpPr/>
          <p:nvPr/>
        </p:nvSpPr>
        <p:spPr>
          <a:xfrm>
            <a:off x="8423309" y="1605151"/>
            <a:ext cx="3481648" cy="1171348"/>
          </a:xfrm>
          <a:prstGeom prst="rect">
            <a:avLst/>
          </a:prstGeom>
        </p:spPr>
        <p:txBody>
          <a:bodyPr wrap="square" lIns="175761" tIns="140609" rIns="175761" bIns="140609">
            <a:spAutoFit/>
          </a:bodyPr>
          <a:lstStyle/>
          <a:p>
            <a:pPr defTabSz="878438" fontAlgn="base">
              <a:spcBef>
                <a:spcPct val="0"/>
              </a:spcBef>
              <a:spcAft>
                <a:spcPct val="0"/>
              </a:spcAft>
            </a:pPr>
            <a:r>
              <a:rPr lang="en-US" sz="1922" kern="0" dirty="0">
                <a:gradFill>
                  <a:gsLst>
                    <a:gs pos="1250">
                      <a:schemeClr val="tx1"/>
                    </a:gs>
                    <a:gs pos="100000">
                      <a:schemeClr val="tx1"/>
                    </a:gs>
                  </a:gsLst>
                  <a:lin ang="5400000" scaled="0"/>
                </a:gradFill>
              </a:rPr>
              <a:t>Significant amount </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of infrastructure, not </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related to business</a:t>
            </a:r>
          </a:p>
        </p:txBody>
      </p:sp>
      <p:sp>
        <p:nvSpPr>
          <p:cNvPr id="47" name="Freeform 46"/>
          <p:cNvSpPr/>
          <p:nvPr/>
        </p:nvSpPr>
        <p:spPr bwMode="auto">
          <a:xfrm flipV="1">
            <a:off x="7733590" y="2139604"/>
            <a:ext cx="689720" cy="43939"/>
          </a:xfrm>
          <a:custGeom>
            <a:avLst/>
            <a:gdLst>
              <a:gd name="connsiteX0" fmla="*/ 0 w 546100"/>
              <a:gd name="connsiteY0" fmla="*/ 0 h 0"/>
              <a:gd name="connsiteX1" fmla="*/ 546100 w 546100"/>
              <a:gd name="connsiteY1" fmla="*/ 0 h 0"/>
            </a:gdLst>
            <a:ahLst/>
            <a:cxnLst>
              <a:cxn ang="0">
                <a:pos x="connsiteX0" y="connsiteY0"/>
              </a:cxn>
              <a:cxn ang="0">
                <a:pos x="connsiteX1" y="connsiteY1"/>
              </a:cxn>
            </a:cxnLst>
            <a:rect l="l" t="t" r="r" b="b"/>
            <a:pathLst>
              <a:path w="546100">
                <a:moveTo>
                  <a:pt x="0" y="0"/>
                </a:moveTo>
                <a:lnTo>
                  <a:pt x="5461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8" name="Freeform 47"/>
          <p:cNvSpPr/>
          <p:nvPr/>
        </p:nvSpPr>
        <p:spPr bwMode="auto">
          <a:xfrm>
            <a:off x="7745796" y="4110021"/>
            <a:ext cx="678937" cy="833996"/>
          </a:xfrm>
          <a:custGeom>
            <a:avLst/>
            <a:gdLst>
              <a:gd name="connsiteX0" fmla="*/ 0 w 774700"/>
              <a:gd name="connsiteY0" fmla="*/ 965200 h 965200"/>
              <a:gd name="connsiteX1" fmla="*/ 774700 w 774700"/>
              <a:gd name="connsiteY1" fmla="*/ 0 h 965200"/>
            </a:gdLst>
            <a:ahLst/>
            <a:cxnLst>
              <a:cxn ang="0">
                <a:pos x="connsiteX0" y="connsiteY0"/>
              </a:cxn>
              <a:cxn ang="0">
                <a:pos x="connsiteX1" y="connsiteY1"/>
              </a:cxn>
            </a:cxnLst>
            <a:rect l="l" t="t" r="r" b="b"/>
            <a:pathLst>
              <a:path w="774700" h="965200">
                <a:moveTo>
                  <a:pt x="0" y="965200"/>
                </a:moveTo>
                <a:lnTo>
                  <a:pt x="7747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9" name="Freeform 48"/>
          <p:cNvSpPr/>
          <p:nvPr/>
        </p:nvSpPr>
        <p:spPr bwMode="auto">
          <a:xfrm>
            <a:off x="7745796" y="5614667"/>
            <a:ext cx="678937" cy="86098"/>
          </a:xfrm>
          <a:custGeom>
            <a:avLst/>
            <a:gdLst>
              <a:gd name="connsiteX0" fmla="*/ 0 w 711200"/>
              <a:gd name="connsiteY0" fmla="*/ 342900 h 342900"/>
              <a:gd name="connsiteX1" fmla="*/ 711200 w 711200"/>
              <a:gd name="connsiteY1" fmla="*/ 0 h 342900"/>
            </a:gdLst>
            <a:ahLst/>
            <a:cxnLst>
              <a:cxn ang="0">
                <a:pos x="connsiteX0" y="connsiteY0"/>
              </a:cxn>
              <a:cxn ang="0">
                <a:pos x="connsiteX1" y="connsiteY1"/>
              </a:cxn>
            </a:cxnLst>
            <a:rect l="l" t="t" r="r" b="b"/>
            <a:pathLst>
              <a:path w="711200" h="342900">
                <a:moveTo>
                  <a:pt x="0" y="342900"/>
                </a:moveTo>
                <a:lnTo>
                  <a:pt x="7112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Tree>
    <p:extLst>
      <p:ext uri="{BB962C8B-B14F-4D97-AF65-F5344CB8AC3E}">
        <p14:creationId xmlns:p14="http://schemas.microsoft.com/office/powerpoint/2010/main" val="73057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1" grpId="0" animBg="1"/>
      <p:bldP spid="42" grpId="0" animBg="1"/>
      <p:bldP spid="43" grpId="0" animBg="1"/>
      <p:bldP spid="46" grpId="0"/>
      <p:bldP spid="47"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83970" y="182381"/>
            <a:ext cx="5222322" cy="1104304"/>
          </a:xfrm>
          <a:prstGeom prst="rect">
            <a:avLst/>
          </a:prstGeom>
          <a:noFill/>
        </p:spPr>
        <p:txBody>
          <a:bodyPr wrap="square" lIns="179285" tIns="143428" rIns="179285" bIns="143428" rtlCol="0">
            <a:spAutoFit/>
          </a:bodyPr>
          <a:lstStyle/>
          <a:p>
            <a:pPr defTabSz="896386">
              <a:lnSpc>
                <a:spcPct val="90000"/>
              </a:lnSpc>
              <a:spcAft>
                <a:spcPts val="588"/>
              </a:spcAft>
            </a:pPr>
            <a:r>
              <a:rPr lang="en-US" sz="5882" i="1" kern="0" dirty="0">
                <a:gradFill>
                  <a:gsLst>
                    <a:gs pos="2917">
                      <a:srgbClr val="FFFFFF"/>
                    </a:gs>
                    <a:gs pos="30000">
                      <a:srgbClr val="FFFFFF"/>
                    </a:gs>
                  </a:gsLst>
                  <a:lin ang="5400000" scaled="0"/>
                </a:gradFill>
              </a:rPr>
              <a:t>The right tools</a:t>
            </a:r>
          </a:p>
        </p:txBody>
      </p:sp>
      <p:grpSp>
        <p:nvGrpSpPr>
          <p:cNvPr id="3" name="Group 2"/>
          <p:cNvGrpSpPr/>
          <p:nvPr/>
        </p:nvGrpSpPr>
        <p:grpSpPr>
          <a:xfrm>
            <a:off x="6846858" y="2290316"/>
            <a:ext cx="5228697" cy="1889180"/>
            <a:chOff x="6974301" y="1006091"/>
            <a:chExt cx="5229146" cy="1490926"/>
          </a:xfrm>
        </p:grpSpPr>
        <p:sp>
          <p:nvSpPr>
            <p:cNvPr id="17" name="Rectangle 17"/>
            <p:cNvSpPr/>
            <p:nvPr/>
          </p:nvSpPr>
          <p:spPr>
            <a:xfrm>
              <a:off x="6974301" y="1006091"/>
              <a:ext cx="5229146" cy="1490926"/>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000" kern="0" dirty="0">
                  <a:solidFill>
                    <a:srgbClr val="0078D7"/>
                  </a:solidFill>
                </a:rPr>
                <a:t>Virtual Machines / Container Technologies</a:t>
              </a:r>
            </a:p>
          </p:txBody>
        </p:sp>
        <p:grpSp>
          <p:nvGrpSpPr>
            <p:cNvPr id="46" name="Group 45"/>
            <p:cNvGrpSpPr/>
            <p:nvPr/>
          </p:nvGrpSpPr>
          <p:grpSpPr>
            <a:xfrm>
              <a:off x="7010840" y="1468582"/>
              <a:ext cx="2394924" cy="917921"/>
              <a:chOff x="6271965" y="3179994"/>
              <a:chExt cx="2442947" cy="1238535"/>
            </a:xfrm>
          </p:grpSpPr>
          <p:grpSp>
            <p:nvGrpSpPr>
              <p:cNvPr id="23" name="Group 22"/>
              <p:cNvGrpSpPr/>
              <p:nvPr/>
            </p:nvGrpSpPr>
            <p:grpSpPr>
              <a:xfrm>
                <a:off x="6271965" y="3179994"/>
                <a:ext cx="2442947" cy="1238535"/>
                <a:chOff x="6344173" y="3217280"/>
                <a:chExt cx="2442947" cy="1238535"/>
              </a:xfrm>
            </p:grpSpPr>
            <p:sp>
              <p:nvSpPr>
                <p:cNvPr id="24" name="Rectangle 23"/>
                <p:cNvSpPr/>
                <p:nvPr/>
              </p:nvSpPr>
              <p:spPr>
                <a:xfrm>
                  <a:off x="6344173" y="3217280"/>
                  <a:ext cx="2442947" cy="1238535"/>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2353" kern="0">
                    <a:solidFill>
                      <a:srgbClr val="FFFFFF"/>
                    </a:solidFill>
                  </a:endParaRPr>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052" y="3279767"/>
                  <a:ext cx="2209142" cy="564133"/>
                </a:xfrm>
                <a:prstGeom prst="rect">
                  <a:avLst/>
                </a:prstGeom>
              </p:spPr>
            </p:pic>
          </p:gr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6798" y="3697724"/>
                <a:ext cx="1840142" cy="676645"/>
              </a:xfrm>
              <a:prstGeom prst="rect">
                <a:avLst/>
              </a:prstGeom>
            </p:spPr>
          </p:pic>
        </p:grpSp>
        <p:grpSp>
          <p:nvGrpSpPr>
            <p:cNvPr id="2" name="Group 18"/>
            <p:cNvGrpSpPr/>
            <p:nvPr/>
          </p:nvGrpSpPr>
          <p:grpSpPr>
            <a:xfrm>
              <a:off x="9634974" y="1468582"/>
              <a:ext cx="2394924" cy="917921"/>
              <a:chOff x="8963690" y="3179994"/>
              <a:chExt cx="2442947" cy="1238534"/>
            </a:xfrm>
          </p:grpSpPr>
          <p:sp>
            <p:nvSpPr>
              <p:cNvPr id="21" name="Rectangle 22"/>
              <p:cNvSpPr/>
              <p:nvPr/>
            </p:nvSpPr>
            <p:spPr>
              <a:xfrm>
                <a:off x="8963690" y="3179994"/>
                <a:ext cx="2442947" cy="123853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tIns="179285" rtlCol="0" anchor="t"/>
              <a:lstStyle/>
              <a:p>
                <a:pPr algn="ctr" defTabSz="896386">
                  <a:lnSpc>
                    <a:spcPct val="90000"/>
                  </a:lnSpc>
                  <a:spcAft>
                    <a:spcPts val="588"/>
                  </a:spcAft>
                </a:pPr>
                <a:r>
                  <a:rPr lang="en-US" sz="1961" kern="0" dirty="0">
                    <a:gradFill>
                      <a:gsLst>
                        <a:gs pos="2917">
                          <a:srgbClr val="FFFFFF"/>
                        </a:gs>
                        <a:gs pos="30000">
                          <a:srgbClr val="FFFFFF"/>
                        </a:gs>
                      </a:gsLst>
                      <a:lin ang="5400000" scaled="0"/>
                    </a:gradFill>
                  </a:rPr>
                  <a:t>Linux</a:t>
                </a:r>
              </a:p>
              <a:p>
                <a:pPr algn="ctr" defTabSz="896386">
                  <a:lnSpc>
                    <a:spcPct val="90000"/>
                  </a:lnSpc>
                  <a:spcAft>
                    <a:spcPts val="588"/>
                  </a:spcAft>
                </a:pPr>
                <a:endParaRPr lang="en-US" sz="1961" kern="0" dirty="0">
                  <a:gradFill>
                    <a:gsLst>
                      <a:gs pos="2917">
                        <a:srgbClr val="FFFFFF"/>
                      </a:gs>
                      <a:gs pos="30000">
                        <a:srgbClr val="FFFFFF"/>
                      </a:gs>
                    </a:gsLst>
                    <a:lin ang="5400000" scaled="0"/>
                  </a:gradFill>
                </a:endParaRPr>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65092" y="3738876"/>
                <a:ext cx="1840142" cy="676645"/>
              </a:xfrm>
              <a:prstGeom prst="rect">
                <a:avLst/>
              </a:prstGeom>
            </p:spPr>
          </p:pic>
        </p:grpSp>
      </p:grpSp>
      <p:grpSp>
        <p:nvGrpSpPr>
          <p:cNvPr id="4" name="Group 3"/>
          <p:cNvGrpSpPr/>
          <p:nvPr/>
        </p:nvGrpSpPr>
        <p:grpSpPr>
          <a:xfrm>
            <a:off x="6841151" y="4306012"/>
            <a:ext cx="5229146" cy="2308123"/>
            <a:chOff x="6791233" y="4787079"/>
            <a:chExt cx="5229146" cy="1972135"/>
          </a:xfrm>
        </p:grpSpPr>
        <p:sp>
          <p:nvSpPr>
            <p:cNvPr id="51" name="Rectangle 21"/>
            <p:cNvSpPr/>
            <p:nvPr/>
          </p:nvSpPr>
          <p:spPr>
            <a:xfrm>
              <a:off x="6791233" y="4787079"/>
              <a:ext cx="5229146" cy="1972135"/>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Service Fabric</a:t>
              </a:r>
            </a:p>
          </p:txBody>
        </p:sp>
        <p:sp>
          <p:nvSpPr>
            <p:cNvPr id="69" name="Rectangle 25"/>
            <p:cNvSpPr/>
            <p:nvPr/>
          </p:nvSpPr>
          <p:spPr>
            <a:xfrm>
              <a:off x="6872910" y="5172686"/>
              <a:ext cx="5019060" cy="1486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2353" kern="0">
                <a:solidFill>
                  <a:srgbClr val="FFFFFF"/>
                </a:solidFill>
              </a:endParaRPr>
            </a:p>
          </p:txBody>
        </p:sp>
        <p:pic>
          <p:nvPicPr>
            <p:cNvPr id="18" name="Picture 17"/>
            <p:cNvPicPr>
              <a:picLocks noChangeAspect="1"/>
            </p:cNvPicPr>
            <p:nvPr/>
          </p:nvPicPr>
          <p:blipFill>
            <a:blip r:embed="rId5"/>
            <a:stretch>
              <a:fillRect/>
            </a:stretch>
          </p:blipFill>
          <p:spPr>
            <a:xfrm>
              <a:off x="6973534" y="5284049"/>
              <a:ext cx="4939585" cy="1312298"/>
            </a:xfrm>
            <a:prstGeom prst="rect">
              <a:avLst/>
            </a:prstGeom>
          </p:spPr>
        </p:pic>
      </p:grpSp>
      <p:sp>
        <p:nvSpPr>
          <p:cNvPr id="62" name="Rectangle 2"/>
          <p:cNvSpPr/>
          <p:nvPr/>
        </p:nvSpPr>
        <p:spPr>
          <a:xfrm>
            <a:off x="83969" y="2271107"/>
            <a:ext cx="4453687" cy="2387404"/>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Development Frameworks </a:t>
            </a:r>
          </a:p>
          <a:p>
            <a:pPr algn="ctr" defTabSz="896386"/>
            <a:r>
              <a:rPr lang="en-US" sz="2353" kern="0" dirty="0">
                <a:solidFill>
                  <a:srgbClr val="0078D7"/>
                </a:solidFill>
              </a:rPr>
              <a:t>and Languages</a:t>
            </a:r>
          </a:p>
        </p:txBody>
      </p:sp>
      <p:sp>
        <p:nvSpPr>
          <p:cNvPr id="94" name="TextBox 93"/>
          <p:cNvSpPr txBox="1"/>
          <p:nvPr/>
        </p:nvSpPr>
        <p:spPr>
          <a:xfrm>
            <a:off x="172761" y="2997232"/>
            <a:ext cx="517175" cy="541744"/>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5" name="TextBox 94"/>
          <p:cNvSpPr txBox="1"/>
          <p:nvPr/>
        </p:nvSpPr>
        <p:spPr>
          <a:xfrm>
            <a:off x="834723" y="3116927"/>
            <a:ext cx="894085"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6" name="TextBox 95"/>
          <p:cNvSpPr txBox="1"/>
          <p:nvPr/>
        </p:nvSpPr>
        <p:spPr>
          <a:xfrm>
            <a:off x="414507" y="3785753"/>
            <a:ext cx="734347"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7" name="TextBox 96"/>
          <p:cNvSpPr txBox="1"/>
          <p:nvPr/>
        </p:nvSpPr>
        <p:spPr>
          <a:xfrm>
            <a:off x="1805020" y="3496822"/>
            <a:ext cx="734347" cy="541771"/>
          </a:xfrm>
          <a:prstGeom prst="rect">
            <a:avLst/>
          </a:prstGeom>
          <a:solidFill>
            <a:schemeClr val="accent1">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8" name="TextBox 97"/>
          <p:cNvSpPr txBox="1"/>
          <p:nvPr/>
        </p:nvSpPr>
        <p:spPr>
          <a:xfrm>
            <a:off x="1276009" y="3886153"/>
            <a:ext cx="894085" cy="541771"/>
          </a:xfrm>
          <a:prstGeom prst="rect">
            <a:avLst/>
          </a:prstGeom>
          <a:solidFill>
            <a:schemeClr val="accent1">
              <a:alpha val="5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9" name="TextBox 98"/>
          <p:cNvSpPr txBox="1"/>
          <p:nvPr/>
        </p:nvSpPr>
        <p:spPr>
          <a:xfrm>
            <a:off x="2259674" y="3104855"/>
            <a:ext cx="681101"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0" name="TextBox 99"/>
          <p:cNvSpPr txBox="1"/>
          <p:nvPr/>
        </p:nvSpPr>
        <p:spPr>
          <a:xfrm>
            <a:off x="2684507" y="3890744"/>
            <a:ext cx="681101" cy="541771"/>
          </a:xfrm>
          <a:prstGeom prst="rect">
            <a:avLst/>
          </a:prstGeom>
          <a:solidFill>
            <a:schemeClr val="accent1">
              <a:alpha val="59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1" name="TextBox 100"/>
          <p:cNvSpPr txBox="1"/>
          <p:nvPr/>
        </p:nvSpPr>
        <p:spPr>
          <a:xfrm>
            <a:off x="2219746" y="3720278"/>
            <a:ext cx="681101"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2" name="TextBox 101"/>
          <p:cNvSpPr txBox="1"/>
          <p:nvPr/>
        </p:nvSpPr>
        <p:spPr>
          <a:xfrm>
            <a:off x="3099011" y="3261480"/>
            <a:ext cx="894085" cy="541771"/>
          </a:xfrm>
          <a:prstGeom prst="rect">
            <a:avLst/>
          </a:prstGeom>
          <a:solidFill>
            <a:schemeClr val="accent1">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3" name="TextBox 102"/>
          <p:cNvSpPr txBox="1"/>
          <p:nvPr/>
        </p:nvSpPr>
        <p:spPr>
          <a:xfrm>
            <a:off x="3306912" y="3775364"/>
            <a:ext cx="894085"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4" name="TextBox 103"/>
          <p:cNvSpPr txBox="1"/>
          <p:nvPr/>
        </p:nvSpPr>
        <p:spPr>
          <a:xfrm>
            <a:off x="3701451" y="2901848"/>
            <a:ext cx="681101"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53" name="TextBox 52"/>
          <p:cNvSpPr txBox="1"/>
          <p:nvPr/>
        </p:nvSpPr>
        <p:spPr>
          <a:xfrm>
            <a:off x="2646025" y="3560797"/>
            <a:ext cx="660389"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err="1">
                <a:solidFill>
                  <a:srgbClr val="FFFFFF"/>
                </a:solidFill>
              </a:rPr>
              <a:t>.Net</a:t>
            </a:r>
            <a:endParaRPr lang="en-US" sz="1765" kern="0" dirty="0">
              <a:solidFill>
                <a:srgbClr val="FFFFFF"/>
              </a:solidFill>
            </a:endParaRPr>
          </a:p>
        </p:txBody>
      </p:sp>
      <p:sp>
        <p:nvSpPr>
          <p:cNvPr id="54" name="TextBox 53"/>
          <p:cNvSpPr txBox="1"/>
          <p:nvPr/>
        </p:nvSpPr>
        <p:spPr>
          <a:xfrm>
            <a:off x="352694" y="3167286"/>
            <a:ext cx="661728"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PHP</a:t>
            </a:r>
          </a:p>
        </p:txBody>
      </p:sp>
      <p:sp>
        <p:nvSpPr>
          <p:cNvPr id="55" name="TextBox 54"/>
          <p:cNvSpPr txBox="1"/>
          <p:nvPr/>
        </p:nvSpPr>
        <p:spPr>
          <a:xfrm>
            <a:off x="3184978" y="3123875"/>
            <a:ext cx="779511"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Node</a:t>
            </a:r>
          </a:p>
        </p:txBody>
      </p:sp>
      <p:sp>
        <p:nvSpPr>
          <p:cNvPr id="56" name="TextBox 55"/>
          <p:cNvSpPr txBox="1"/>
          <p:nvPr/>
        </p:nvSpPr>
        <p:spPr>
          <a:xfrm>
            <a:off x="3754237" y="3593252"/>
            <a:ext cx="692512"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C++</a:t>
            </a:r>
          </a:p>
        </p:txBody>
      </p:sp>
      <p:sp>
        <p:nvSpPr>
          <p:cNvPr id="57" name="TextBox 56"/>
          <p:cNvSpPr txBox="1"/>
          <p:nvPr/>
        </p:nvSpPr>
        <p:spPr>
          <a:xfrm>
            <a:off x="3208430" y="3978216"/>
            <a:ext cx="666082" cy="541771"/>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Java</a:t>
            </a:r>
          </a:p>
        </p:txBody>
      </p:sp>
      <p:sp>
        <p:nvSpPr>
          <p:cNvPr id="59" name="TextBox 58"/>
          <p:cNvSpPr txBox="1"/>
          <p:nvPr/>
        </p:nvSpPr>
        <p:spPr>
          <a:xfrm>
            <a:off x="266580" y="3990371"/>
            <a:ext cx="739358"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Ruby</a:t>
            </a:r>
          </a:p>
        </p:txBody>
      </p:sp>
      <p:sp>
        <p:nvSpPr>
          <p:cNvPr id="61" name="TextBox 60"/>
          <p:cNvSpPr txBox="1"/>
          <p:nvPr/>
        </p:nvSpPr>
        <p:spPr>
          <a:xfrm>
            <a:off x="1855428" y="3936318"/>
            <a:ext cx="853126"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Win32</a:t>
            </a:r>
          </a:p>
        </p:txBody>
      </p:sp>
      <p:sp>
        <p:nvSpPr>
          <p:cNvPr id="90" name="TextBox 89"/>
          <p:cNvSpPr txBox="1"/>
          <p:nvPr/>
        </p:nvSpPr>
        <p:spPr>
          <a:xfrm>
            <a:off x="1110843" y="2997231"/>
            <a:ext cx="553314"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Go</a:t>
            </a:r>
          </a:p>
        </p:txBody>
      </p:sp>
      <p:sp>
        <p:nvSpPr>
          <p:cNvPr id="91" name="TextBox 90"/>
          <p:cNvSpPr txBox="1"/>
          <p:nvPr/>
        </p:nvSpPr>
        <p:spPr>
          <a:xfrm>
            <a:off x="3836552" y="2871692"/>
            <a:ext cx="630585" cy="541771"/>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Perl</a:t>
            </a:r>
          </a:p>
        </p:txBody>
      </p:sp>
      <p:sp>
        <p:nvSpPr>
          <p:cNvPr id="92" name="TextBox 91"/>
          <p:cNvSpPr txBox="1"/>
          <p:nvPr/>
        </p:nvSpPr>
        <p:spPr>
          <a:xfrm>
            <a:off x="1803649" y="3191961"/>
            <a:ext cx="1014328"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err="1">
                <a:solidFill>
                  <a:srgbClr val="FFFFFF"/>
                </a:solidFill>
              </a:rPr>
              <a:t>Phython</a:t>
            </a:r>
            <a:endParaRPr lang="en-US" sz="1765" kern="0" dirty="0">
              <a:solidFill>
                <a:srgbClr val="FFFFFF"/>
              </a:solidFill>
            </a:endParaRPr>
          </a:p>
        </p:txBody>
      </p:sp>
      <p:sp>
        <p:nvSpPr>
          <p:cNvPr id="93" name="TextBox 92"/>
          <p:cNvSpPr txBox="1"/>
          <p:nvPr/>
        </p:nvSpPr>
        <p:spPr>
          <a:xfrm>
            <a:off x="810975" y="3586232"/>
            <a:ext cx="1144265"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JavaScript</a:t>
            </a:r>
          </a:p>
        </p:txBody>
      </p:sp>
      <p:grpSp>
        <p:nvGrpSpPr>
          <p:cNvPr id="12" name="Group 11"/>
          <p:cNvGrpSpPr/>
          <p:nvPr/>
        </p:nvGrpSpPr>
        <p:grpSpPr>
          <a:xfrm>
            <a:off x="83969" y="4806751"/>
            <a:ext cx="6628773" cy="1865558"/>
            <a:chOff x="208336" y="4813456"/>
            <a:chExt cx="6466039" cy="2035612"/>
          </a:xfrm>
        </p:grpSpPr>
        <p:sp>
          <p:nvSpPr>
            <p:cNvPr id="161" name="Rectangle 160"/>
            <p:cNvSpPr/>
            <p:nvPr/>
          </p:nvSpPr>
          <p:spPr>
            <a:xfrm>
              <a:off x="208336" y="4813456"/>
              <a:ext cx="6466039" cy="1972135"/>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Microsoft Cloud</a:t>
              </a:r>
            </a:p>
          </p:txBody>
        </p:sp>
        <p:grpSp>
          <p:nvGrpSpPr>
            <p:cNvPr id="162" name="Group 161"/>
            <p:cNvGrpSpPr/>
            <p:nvPr/>
          </p:nvGrpSpPr>
          <p:grpSpPr>
            <a:xfrm>
              <a:off x="401910" y="5306623"/>
              <a:ext cx="1833283" cy="1344637"/>
              <a:chOff x="5707409" y="5099960"/>
              <a:chExt cx="1828800" cy="1371600"/>
            </a:xfrm>
          </p:grpSpPr>
          <p:sp>
            <p:nvSpPr>
              <p:cNvPr id="173" name="Rectangle 172"/>
              <p:cNvSpPr/>
              <p:nvPr/>
            </p:nvSpPr>
            <p:spPr>
              <a:xfrm>
                <a:off x="5707409" y="5099960"/>
                <a:ext cx="1828800" cy="13716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pic>
            <p:nvPicPr>
              <p:cNvPr id="174" name="Picture 1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3903" y="5469292"/>
                <a:ext cx="1375813" cy="816809"/>
              </a:xfrm>
              <a:prstGeom prst="rect">
                <a:avLst/>
              </a:prstGeom>
            </p:spPr>
          </p:pic>
          <p:sp>
            <p:nvSpPr>
              <p:cNvPr id="175" name="Rectangle 174"/>
              <p:cNvSpPr/>
              <p:nvPr/>
            </p:nvSpPr>
            <p:spPr>
              <a:xfrm>
                <a:off x="6239237" y="5099960"/>
                <a:ext cx="773751" cy="371244"/>
              </a:xfrm>
              <a:prstGeom prst="rect">
                <a:avLst/>
              </a:prstGeom>
            </p:spPr>
            <p:txBody>
              <a:bodyPr wrap="none">
                <a:spAutoFit/>
              </a:bodyPr>
              <a:lstStyle/>
              <a:p>
                <a:pPr defTabSz="896386"/>
                <a:r>
                  <a:rPr lang="en-US" sz="1765" kern="0" dirty="0">
                    <a:solidFill>
                      <a:srgbClr val="FFFFFF"/>
                    </a:solidFill>
                  </a:rPr>
                  <a:t>Azure</a:t>
                </a:r>
              </a:p>
            </p:txBody>
          </p:sp>
        </p:grpSp>
        <p:grpSp>
          <p:nvGrpSpPr>
            <p:cNvPr id="163" name="Group 162"/>
            <p:cNvGrpSpPr/>
            <p:nvPr/>
          </p:nvGrpSpPr>
          <p:grpSpPr>
            <a:xfrm>
              <a:off x="2538113" y="5306623"/>
              <a:ext cx="1833283" cy="1344637"/>
              <a:chOff x="7933589" y="5099960"/>
              <a:chExt cx="1828800" cy="1371600"/>
            </a:xfrm>
          </p:grpSpPr>
          <p:sp>
            <p:nvSpPr>
              <p:cNvPr id="168" name="Rectangle 167"/>
              <p:cNvSpPr/>
              <p:nvPr/>
            </p:nvSpPr>
            <p:spPr>
              <a:xfrm>
                <a:off x="7933589" y="5099960"/>
                <a:ext cx="1828800" cy="13716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grpSp>
            <p:nvGrpSpPr>
              <p:cNvPr id="169" name="Group 168"/>
              <p:cNvGrpSpPr/>
              <p:nvPr/>
            </p:nvGrpSpPr>
            <p:grpSpPr>
              <a:xfrm>
                <a:off x="8573872" y="5554567"/>
                <a:ext cx="548234" cy="731534"/>
                <a:chOff x="16918515" y="-3457761"/>
                <a:chExt cx="2089150" cy="2787650"/>
              </a:xfrm>
              <a:solidFill>
                <a:schemeClr val="bg1"/>
              </a:solidFill>
            </p:grpSpPr>
            <p:sp>
              <p:nvSpPr>
                <p:cNvPr id="171" name="Freeform 21"/>
                <p:cNvSpPr>
                  <a:spLocks noEditPoints="1"/>
                </p:cNvSpPr>
                <p:nvPr/>
              </p:nvSpPr>
              <p:spPr bwMode="auto">
                <a:xfrm>
                  <a:off x="16918515" y="-2283008"/>
                  <a:ext cx="1308100" cy="1612897"/>
                </a:xfrm>
                <a:custGeom>
                  <a:avLst/>
                  <a:gdLst>
                    <a:gd name="T0" fmla="*/ 0 w 824"/>
                    <a:gd name="T1" fmla="*/ 0 h 1016"/>
                    <a:gd name="T2" fmla="*/ 0 w 824"/>
                    <a:gd name="T3" fmla="*/ 1016 h 1016"/>
                    <a:gd name="T4" fmla="*/ 266 w 824"/>
                    <a:gd name="T5" fmla="*/ 1016 h 1016"/>
                    <a:gd name="T6" fmla="*/ 266 w 824"/>
                    <a:gd name="T7" fmla="*/ 807 h 1016"/>
                    <a:gd name="T8" fmla="*/ 375 w 824"/>
                    <a:gd name="T9" fmla="*/ 807 h 1016"/>
                    <a:gd name="T10" fmla="*/ 375 w 824"/>
                    <a:gd name="T11" fmla="*/ 1016 h 1016"/>
                    <a:gd name="T12" fmla="*/ 454 w 824"/>
                    <a:gd name="T13" fmla="*/ 1016 h 1016"/>
                    <a:gd name="T14" fmla="*/ 454 w 824"/>
                    <a:gd name="T15" fmla="*/ 807 h 1016"/>
                    <a:gd name="T16" fmla="*/ 560 w 824"/>
                    <a:gd name="T17" fmla="*/ 807 h 1016"/>
                    <a:gd name="T18" fmla="*/ 560 w 824"/>
                    <a:gd name="T19" fmla="*/ 1016 h 1016"/>
                    <a:gd name="T20" fmla="*/ 824 w 824"/>
                    <a:gd name="T21" fmla="*/ 1016 h 1016"/>
                    <a:gd name="T22" fmla="*/ 824 w 824"/>
                    <a:gd name="T23" fmla="*/ 0 h 1016"/>
                    <a:gd name="T24" fmla="*/ 0 w 824"/>
                    <a:gd name="T25" fmla="*/ 0 h 1016"/>
                    <a:gd name="T26" fmla="*/ 746 w 824"/>
                    <a:gd name="T27" fmla="*/ 740 h 1016"/>
                    <a:gd name="T28" fmla="*/ 81 w 824"/>
                    <a:gd name="T29" fmla="*/ 740 h 1016"/>
                    <a:gd name="T30" fmla="*/ 81 w 824"/>
                    <a:gd name="T31" fmla="*/ 634 h 1016"/>
                    <a:gd name="T32" fmla="*/ 746 w 824"/>
                    <a:gd name="T33" fmla="*/ 634 h 1016"/>
                    <a:gd name="T34" fmla="*/ 746 w 824"/>
                    <a:gd name="T35" fmla="*/ 740 h 1016"/>
                    <a:gd name="T36" fmla="*/ 746 w 824"/>
                    <a:gd name="T37" fmla="*/ 558 h 1016"/>
                    <a:gd name="T38" fmla="*/ 81 w 824"/>
                    <a:gd name="T39" fmla="*/ 558 h 1016"/>
                    <a:gd name="T40" fmla="*/ 81 w 824"/>
                    <a:gd name="T41" fmla="*/ 451 h 1016"/>
                    <a:gd name="T42" fmla="*/ 746 w 824"/>
                    <a:gd name="T43" fmla="*/ 451 h 1016"/>
                    <a:gd name="T44" fmla="*/ 746 w 824"/>
                    <a:gd name="T45" fmla="*/ 558 h 1016"/>
                    <a:gd name="T46" fmla="*/ 746 w 824"/>
                    <a:gd name="T47" fmla="*/ 373 h 1016"/>
                    <a:gd name="T48" fmla="*/ 81 w 824"/>
                    <a:gd name="T49" fmla="*/ 373 h 1016"/>
                    <a:gd name="T50" fmla="*/ 81 w 824"/>
                    <a:gd name="T51" fmla="*/ 266 h 1016"/>
                    <a:gd name="T52" fmla="*/ 746 w 824"/>
                    <a:gd name="T53" fmla="*/ 266 h 1016"/>
                    <a:gd name="T54" fmla="*/ 746 w 824"/>
                    <a:gd name="T55" fmla="*/ 373 h 1016"/>
                    <a:gd name="T56" fmla="*/ 746 w 824"/>
                    <a:gd name="T57" fmla="*/ 188 h 1016"/>
                    <a:gd name="T58" fmla="*/ 81 w 824"/>
                    <a:gd name="T59" fmla="*/ 188 h 1016"/>
                    <a:gd name="T60" fmla="*/ 81 w 824"/>
                    <a:gd name="T61" fmla="*/ 81 h 1016"/>
                    <a:gd name="T62" fmla="*/ 746 w 824"/>
                    <a:gd name="T63" fmla="*/ 81 h 1016"/>
                    <a:gd name="T64" fmla="*/ 746 w 824"/>
                    <a:gd name="T65" fmla="*/ 188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4" h="1016">
                      <a:moveTo>
                        <a:pt x="0" y="0"/>
                      </a:moveTo>
                      <a:lnTo>
                        <a:pt x="0" y="1016"/>
                      </a:lnTo>
                      <a:lnTo>
                        <a:pt x="266" y="1016"/>
                      </a:lnTo>
                      <a:lnTo>
                        <a:pt x="266" y="807"/>
                      </a:lnTo>
                      <a:lnTo>
                        <a:pt x="375" y="807"/>
                      </a:lnTo>
                      <a:lnTo>
                        <a:pt x="375" y="1016"/>
                      </a:lnTo>
                      <a:lnTo>
                        <a:pt x="454" y="1016"/>
                      </a:lnTo>
                      <a:lnTo>
                        <a:pt x="454" y="807"/>
                      </a:lnTo>
                      <a:lnTo>
                        <a:pt x="560" y="807"/>
                      </a:lnTo>
                      <a:lnTo>
                        <a:pt x="560" y="1016"/>
                      </a:lnTo>
                      <a:lnTo>
                        <a:pt x="824" y="1016"/>
                      </a:lnTo>
                      <a:lnTo>
                        <a:pt x="824" y="0"/>
                      </a:lnTo>
                      <a:lnTo>
                        <a:pt x="0" y="0"/>
                      </a:lnTo>
                      <a:close/>
                      <a:moveTo>
                        <a:pt x="746" y="740"/>
                      </a:moveTo>
                      <a:lnTo>
                        <a:pt x="81" y="740"/>
                      </a:lnTo>
                      <a:lnTo>
                        <a:pt x="81" y="634"/>
                      </a:lnTo>
                      <a:lnTo>
                        <a:pt x="746" y="634"/>
                      </a:lnTo>
                      <a:lnTo>
                        <a:pt x="746" y="740"/>
                      </a:lnTo>
                      <a:close/>
                      <a:moveTo>
                        <a:pt x="746" y="558"/>
                      </a:moveTo>
                      <a:lnTo>
                        <a:pt x="81" y="558"/>
                      </a:lnTo>
                      <a:lnTo>
                        <a:pt x="81" y="451"/>
                      </a:lnTo>
                      <a:lnTo>
                        <a:pt x="746" y="451"/>
                      </a:lnTo>
                      <a:lnTo>
                        <a:pt x="746" y="558"/>
                      </a:lnTo>
                      <a:close/>
                      <a:moveTo>
                        <a:pt x="746" y="373"/>
                      </a:moveTo>
                      <a:lnTo>
                        <a:pt x="81" y="373"/>
                      </a:lnTo>
                      <a:lnTo>
                        <a:pt x="81" y="266"/>
                      </a:lnTo>
                      <a:lnTo>
                        <a:pt x="746" y="266"/>
                      </a:lnTo>
                      <a:lnTo>
                        <a:pt x="746" y="373"/>
                      </a:lnTo>
                      <a:close/>
                      <a:moveTo>
                        <a:pt x="746" y="188"/>
                      </a:moveTo>
                      <a:lnTo>
                        <a:pt x="81" y="188"/>
                      </a:lnTo>
                      <a:lnTo>
                        <a:pt x="81" y="81"/>
                      </a:lnTo>
                      <a:lnTo>
                        <a:pt x="746" y="81"/>
                      </a:lnTo>
                      <a:lnTo>
                        <a:pt x="746" y="188"/>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72" name="Freeform 22"/>
                <p:cNvSpPr>
                  <a:spLocks noEditPoints="1"/>
                </p:cNvSpPr>
                <p:nvPr/>
              </p:nvSpPr>
              <p:spPr bwMode="auto">
                <a:xfrm>
                  <a:off x="17699565" y="-3457761"/>
                  <a:ext cx="1308100" cy="2787650"/>
                </a:xfrm>
                <a:custGeom>
                  <a:avLst/>
                  <a:gdLst>
                    <a:gd name="T0" fmla="*/ 0 w 824"/>
                    <a:gd name="T1" fmla="*/ 0 h 1756"/>
                    <a:gd name="T2" fmla="*/ 0 w 824"/>
                    <a:gd name="T3" fmla="*/ 686 h 1756"/>
                    <a:gd name="T4" fmla="*/ 80 w 824"/>
                    <a:gd name="T5" fmla="*/ 686 h 1756"/>
                    <a:gd name="T6" fmla="*/ 80 w 824"/>
                    <a:gd name="T7" fmla="*/ 636 h 1756"/>
                    <a:gd name="T8" fmla="*/ 745 w 824"/>
                    <a:gd name="T9" fmla="*/ 636 h 1756"/>
                    <a:gd name="T10" fmla="*/ 745 w 824"/>
                    <a:gd name="T11" fmla="*/ 743 h 1756"/>
                    <a:gd name="T12" fmla="*/ 410 w 824"/>
                    <a:gd name="T13" fmla="*/ 743 h 1756"/>
                    <a:gd name="T14" fmla="*/ 410 w 824"/>
                    <a:gd name="T15" fmla="*/ 821 h 1756"/>
                    <a:gd name="T16" fmla="*/ 745 w 824"/>
                    <a:gd name="T17" fmla="*/ 821 h 1756"/>
                    <a:gd name="T18" fmla="*/ 745 w 824"/>
                    <a:gd name="T19" fmla="*/ 928 h 1756"/>
                    <a:gd name="T20" fmla="*/ 410 w 824"/>
                    <a:gd name="T21" fmla="*/ 928 h 1756"/>
                    <a:gd name="T22" fmla="*/ 410 w 824"/>
                    <a:gd name="T23" fmla="*/ 1006 h 1756"/>
                    <a:gd name="T24" fmla="*/ 745 w 824"/>
                    <a:gd name="T25" fmla="*/ 1006 h 1756"/>
                    <a:gd name="T26" fmla="*/ 745 w 824"/>
                    <a:gd name="T27" fmla="*/ 1113 h 1756"/>
                    <a:gd name="T28" fmla="*/ 410 w 824"/>
                    <a:gd name="T29" fmla="*/ 1113 h 1756"/>
                    <a:gd name="T30" fmla="*/ 410 w 824"/>
                    <a:gd name="T31" fmla="*/ 1191 h 1756"/>
                    <a:gd name="T32" fmla="*/ 745 w 824"/>
                    <a:gd name="T33" fmla="*/ 1191 h 1756"/>
                    <a:gd name="T34" fmla="*/ 745 w 824"/>
                    <a:gd name="T35" fmla="*/ 1298 h 1756"/>
                    <a:gd name="T36" fmla="*/ 410 w 824"/>
                    <a:gd name="T37" fmla="*/ 1298 h 1756"/>
                    <a:gd name="T38" fmla="*/ 410 w 824"/>
                    <a:gd name="T39" fmla="*/ 1374 h 1756"/>
                    <a:gd name="T40" fmla="*/ 745 w 824"/>
                    <a:gd name="T41" fmla="*/ 1374 h 1756"/>
                    <a:gd name="T42" fmla="*/ 745 w 824"/>
                    <a:gd name="T43" fmla="*/ 1480 h 1756"/>
                    <a:gd name="T44" fmla="*/ 410 w 824"/>
                    <a:gd name="T45" fmla="*/ 1480 h 1756"/>
                    <a:gd name="T46" fmla="*/ 410 w 824"/>
                    <a:gd name="T47" fmla="*/ 1756 h 1756"/>
                    <a:gd name="T48" fmla="*/ 451 w 824"/>
                    <a:gd name="T49" fmla="*/ 1756 h 1756"/>
                    <a:gd name="T50" fmla="*/ 451 w 824"/>
                    <a:gd name="T51" fmla="*/ 1547 h 1756"/>
                    <a:gd name="T52" fmla="*/ 560 w 824"/>
                    <a:gd name="T53" fmla="*/ 1547 h 1756"/>
                    <a:gd name="T54" fmla="*/ 560 w 824"/>
                    <a:gd name="T55" fmla="*/ 1756 h 1756"/>
                    <a:gd name="T56" fmla="*/ 824 w 824"/>
                    <a:gd name="T57" fmla="*/ 1756 h 1756"/>
                    <a:gd name="T58" fmla="*/ 824 w 824"/>
                    <a:gd name="T59" fmla="*/ 0 h 1756"/>
                    <a:gd name="T60" fmla="*/ 0 w 824"/>
                    <a:gd name="T61" fmla="*/ 0 h 1756"/>
                    <a:gd name="T62" fmla="*/ 745 w 824"/>
                    <a:gd name="T63" fmla="*/ 558 h 1756"/>
                    <a:gd name="T64" fmla="*/ 80 w 824"/>
                    <a:gd name="T65" fmla="*/ 558 h 1756"/>
                    <a:gd name="T66" fmla="*/ 80 w 824"/>
                    <a:gd name="T67" fmla="*/ 451 h 1756"/>
                    <a:gd name="T68" fmla="*/ 745 w 824"/>
                    <a:gd name="T69" fmla="*/ 451 h 1756"/>
                    <a:gd name="T70" fmla="*/ 745 w 824"/>
                    <a:gd name="T71" fmla="*/ 558 h 1756"/>
                    <a:gd name="T72" fmla="*/ 745 w 824"/>
                    <a:gd name="T73" fmla="*/ 375 h 1756"/>
                    <a:gd name="T74" fmla="*/ 80 w 824"/>
                    <a:gd name="T75" fmla="*/ 375 h 1756"/>
                    <a:gd name="T76" fmla="*/ 80 w 824"/>
                    <a:gd name="T77" fmla="*/ 268 h 1756"/>
                    <a:gd name="T78" fmla="*/ 745 w 824"/>
                    <a:gd name="T79" fmla="*/ 268 h 1756"/>
                    <a:gd name="T80" fmla="*/ 745 w 824"/>
                    <a:gd name="T81" fmla="*/ 375 h 1756"/>
                    <a:gd name="T82" fmla="*/ 745 w 824"/>
                    <a:gd name="T83" fmla="*/ 190 h 1756"/>
                    <a:gd name="T84" fmla="*/ 80 w 824"/>
                    <a:gd name="T85" fmla="*/ 190 h 1756"/>
                    <a:gd name="T86" fmla="*/ 80 w 824"/>
                    <a:gd name="T87" fmla="*/ 83 h 1756"/>
                    <a:gd name="T88" fmla="*/ 745 w 824"/>
                    <a:gd name="T89" fmla="*/ 83 h 1756"/>
                    <a:gd name="T90" fmla="*/ 745 w 824"/>
                    <a:gd name="T91" fmla="*/ 190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4" h="1756">
                      <a:moveTo>
                        <a:pt x="0" y="0"/>
                      </a:moveTo>
                      <a:lnTo>
                        <a:pt x="0" y="686"/>
                      </a:lnTo>
                      <a:lnTo>
                        <a:pt x="80" y="686"/>
                      </a:lnTo>
                      <a:lnTo>
                        <a:pt x="80" y="636"/>
                      </a:lnTo>
                      <a:lnTo>
                        <a:pt x="745" y="636"/>
                      </a:lnTo>
                      <a:lnTo>
                        <a:pt x="745" y="743"/>
                      </a:lnTo>
                      <a:lnTo>
                        <a:pt x="410" y="743"/>
                      </a:lnTo>
                      <a:lnTo>
                        <a:pt x="410" y="821"/>
                      </a:lnTo>
                      <a:lnTo>
                        <a:pt x="745" y="821"/>
                      </a:lnTo>
                      <a:lnTo>
                        <a:pt x="745" y="928"/>
                      </a:lnTo>
                      <a:lnTo>
                        <a:pt x="410" y="928"/>
                      </a:lnTo>
                      <a:lnTo>
                        <a:pt x="410" y="1006"/>
                      </a:lnTo>
                      <a:lnTo>
                        <a:pt x="745" y="1006"/>
                      </a:lnTo>
                      <a:lnTo>
                        <a:pt x="745" y="1113"/>
                      </a:lnTo>
                      <a:lnTo>
                        <a:pt x="410" y="1113"/>
                      </a:lnTo>
                      <a:lnTo>
                        <a:pt x="410" y="1191"/>
                      </a:lnTo>
                      <a:lnTo>
                        <a:pt x="745" y="1191"/>
                      </a:lnTo>
                      <a:lnTo>
                        <a:pt x="745" y="1298"/>
                      </a:lnTo>
                      <a:lnTo>
                        <a:pt x="410" y="1298"/>
                      </a:lnTo>
                      <a:lnTo>
                        <a:pt x="410" y="1374"/>
                      </a:lnTo>
                      <a:lnTo>
                        <a:pt x="745" y="1374"/>
                      </a:lnTo>
                      <a:lnTo>
                        <a:pt x="745" y="1480"/>
                      </a:lnTo>
                      <a:lnTo>
                        <a:pt x="410" y="1480"/>
                      </a:lnTo>
                      <a:lnTo>
                        <a:pt x="410" y="1756"/>
                      </a:lnTo>
                      <a:lnTo>
                        <a:pt x="451" y="1756"/>
                      </a:lnTo>
                      <a:lnTo>
                        <a:pt x="451" y="1547"/>
                      </a:lnTo>
                      <a:lnTo>
                        <a:pt x="560" y="1547"/>
                      </a:lnTo>
                      <a:lnTo>
                        <a:pt x="560" y="1756"/>
                      </a:lnTo>
                      <a:lnTo>
                        <a:pt x="824" y="1756"/>
                      </a:lnTo>
                      <a:lnTo>
                        <a:pt x="824" y="0"/>
                      </a:lnTo>
                      <a:lnTo>
                        <a:pt x="0" y="0"/>
                      </a:lnTo>
                      <a:close/>
                      <a:moveTo>
                        <a:pt x="745" y="558"/>
                      </a:moveTo>
                      <a:lnTo>
                        <a:pt x="80" y="558"/>
                      </a:lnTo>
                      <a:lnTo>
                        <a:pt x="80" y="451"/>
                      </a:lnTo>
                      <a:lnTo>
                        <a:pt x="745" y="451"/>
                      </a:lnTo>
                      <a:lnTo>
                        <a:pt x="745" y="558"/>
                      </a:lnTo>
                      <a:close/>
                      <a:moveTo>
                        <a:pt x="745" y="375"/>
                      </a:moveTo>
                      <a:lnTo>
                        <a:pt x="80" y="375"/>
                      </a:lnTo>
                      <a:lnTo>
                        <a:pt x="80" y="268"/>
                      </a:lnTo>
                      <a:lnTo>
                        <a:pt x="745" y="268"/>
                      </a:lnTo>
                      <a:lnTo>
                        <a:pt x="745" y="375"/>
                      </a:lnTo>
                      <a:close/>
                      <a:moveTo>
                        <a:pt x="745" y="190"/>
                      </a:moveTo>
                      <a:lnTo>
                        <a:pt x="80" y="190"/>
                      </a:lnTo>
                      <a:lnTo>
                        <a:pt x="80" y="83"/>
                      </a:lnTo>
                      <a:lnTo>
                        <a:pt x="745" y="83"/>
                      </a:lnTo>
                      <a:lnTo>
                        <a:pt x="745" y="190"/>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grpSp>
          <p:sp>
            <p:nvSpPr>
              <p:cNvPr id="170" name="Rectangle 169"/>
              <p:cNvSpPr/>
              <p:nvPr/>
            </p:nvSpPr>
            <p:spPr>
              <a:xfrm>
                <a:off x="8123175" y="5099960"/>
                <a:ext cx="1449628" cy="369332"/>
              </a:xfrm>
              <a:prstGeom prst="rect">
                <a:avLst/>
              </a:prstGeom>
            </p:spPr>
            <p:txBody>
              <a:bodyPr wrap="none">
                <a:spAutoFit/>
              </a:bodyPr>
              <a:lstStyle/>
              <a:p>
                <a:pPr defTabSz="896386"/>
                <a:r>
                  <a:rPr lang="en-US" sz="1765" kern="0" dirty="0">
                    <a:solidFill>
                      <a:srgbClr val="FFFFFF"/>
                    </a:solidFill>
                  </a:rPr>
                  <a:t>On Premises</a:t>
                </a:r>
              </a:p>
            </p:txBody>
          </p:sp>
        </p:grpSp>
        <p:grpSp>
          <p:nvGrpSpPr>
            <p:cNvPr id="164" name="Group 163"/>
            <p:cNvGrpSpPr/>
            <p:nvPr/>
          </p:nvGrpSpPr>
          <p:grpSpPr>
            <a:xfrm>
              <a:off x="4674316" y="5312584"/>
              <a:ext cx="1865568" cy="1536484"/>
              <a:chOff x="9804660" y="5099960"/>
              <a:chExt cx="1861006" cy="1567294"/>
            </a:xfrm>
          </p:grpSpPr>
          <p:sp>
            <p:nvSpPr>
              <p:cNvPr id="165" name="Rectangle 164"/>
              <p:cNvSpPr/>
              <p:nvPr/>
            </p:nvSpPr>
            <p:spPr>
              <a:xfrm>
                <a:off x="9804660" y="5099960"/>
                <a:ext cx="1828800" cy="13716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pic>
            <p:nvPicPr>
              <p:cNvPr id="166" name="Picture 2" descr="\\MAGNUM\Projects\Microsoft\Cloud Power FY12\Design\ICONS_PNG\Tower.png"/>
              <p:cNvPicPr>
                <a:picLocks noChangeAspect="1" noChangeArrowheads="1"/>
              </p:cNvPicPr>
              <p:nvPr/>
            </p:nvPicPr>
            <p:blipFill>
              <a:blip r:embed="rId7" cstate="print">
                <a:lum bright="100000" contrast="100000"/>
              </a:blip>
              <a:stretch>
                <a:fillRect/>
              </a:stretch>
            </p:blipFill>
            <p:spPr bwMode="auto">
              <a:xfrm>
                <a:off x="9972139" y="5173413"/>
                <a:ext cx="1493841" cy="1493841"/>
              </a:xfrm>
              <a:prstGeom prst="rect">
                <a:avLst/>
              </a:prstGeom>
              <a:noFill/>
            </p:spPr>
          </p:pic>
          <p:sp>
            <p:nvSpPr>
              <p:cNvPr id="167" name="Rectangle 166"/>
              <p:cNvSpPr/>
              <p:nvPr/>
            </p:nvSpPr>
            <p:spPr>
              <a:xfrm>
                <a:off x="9846129" y="5099960"/>
                <a:ext cx="1819537" cy="369332"/>
              </a:xfrm>
              <a:prstGeom prst="rect">
                <a:avLst/>
              </a:prstGeom>
            </p:spPr>
            <p:txBody>
              <a:bodyPr wrap="none">
                <a:spAutoFit/>
              </a:bodyPr>
              <a:lstStyle/>
              <a:p>
                <a:pPr defTabSz="896386"/>
                <a:r>
                  <a:rPr lang="en-US" sz="1765" kern="0" dirty="0">
                    <a:solidFill>
                      <a:srgbClr val="FFFFFF"/>
                    </a:solidFill>
                  </a:rPr>
                  <a:t>Service Provider</a:t>
                </a:r>
              </a:p>
            </p:txBody>
          </p:sp>
        </p:grpSp>
      </p:grpSp>
      <p:grpSp>
        <p:nvGrpSpPr>
          <p:cNvPr id="66" name="Group 65"/>
          <p:cNvGrpSpPr/>
          <p:nvPr/>
        </p:nvGrpSpPr>
        <p:grpSpPr>
          <a:xfrm>
            <a:off x="6858253" y="214827"/>
            <a:ext cx="5217302" cy="1954885"/>
            <a:chOff x="3912469" y="425087"/>
            <a:chExt cx="6450227" cy="2011680"/>
          </a:xfrm>
        </p:grpSpPr>
        <p:sp>
          <p:nvSpPr>
            <p:cNvPr id="67" name="Rectangle 66"/>
            <p:cNvSpPr/>
            <p:nvPr/>
          </p:nvSpPr>
          <p:spPr>
            <a:xfrm>
              <a:off x="3912469" y="425087"/>
              <a:ext cx="6450227" cy="2011680"/>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Container Management</a:t>
              </a:r>
            </a:p>
          </p:txBody>
        </p:sp>
        <p:grpSp>
          <p:nvGrpSpPr>
            <p:cNvPr id="68" name="Group 67"/>
            <p:cNvGrpSpPr/>
            <p:nvPr/>
          </p:nvGrpSpPr>
          <p:grpSpPr>
            <a:xfrm>
              <a:off x="4101544" y="906046"/>
              <a:ext cx="1828800" cy="1371600"/>
              <a:chOff x="4092204" y="824804"/>
              <a:chExt cx="1828800" cy="1371600"/>
            </a:xfrm>
          </p:grpSpPr>
          <p:sp>
            <p:nvSpPr>
              <p:cNvPr id="76" name="Rectangle 75"/>
              <p:cNvSpPr/>
              <p:nvPr/>
            </p:nvSpPr>
            <p:spPr>
              <a:xfrm>
                <a:off x="4092204" y="824804"/>
                <a:ext cx="1828800" cy="1371600"/>
              </a:xfrm>
              <a:prstGeom prst="rect">
                <a:avLst/>
              </a:prstGeom>
              <a:solidFill>
                <a:schemeClr val="accent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896386"/>
                <a:r>
                  <a:rPr lang="en-US" sz="1765" kern="0">
                    <a:solidFill>
                      <a:srgbClr val="FFFFFF"/>
                    </a:solidFill>
                  </a:rPr>
                  <a:t>PowerShell</a:t>
                </a:r>
              </a:p>
            </p:txBody>
          </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4568" y="1242108"/>
                <a:ext cx="884073" cy="884073"/>
              </a:xfrm>
              <a:prstGeom prst="rect">
                <a:avLst/>
              </a:prstGeom>
              <a:ln w="38100">
                <a:solidFill>
                  <a:schemeClr val="accent1"/>
                </a:solidFill>
              </a:ln>
            </p:spPr>
          </p:pic>
        </p:grpSp>
        <p:grpSp>
          <p:nvGrpSpPr>
            <p:cNvPr id="70" name="Group 69"/>
            <p:cNvGrpSpPr/>
            <p:nvPr/>
          </p:nvGrpSpPr>
          <p:grpSpPr>
            <a:xfrm>
              <a:off x="8363502" y="906046"/>
              <a:ext cx="1828800" cy="1388456"/>
              <a:chOff x="8354162" y="845633"/>
              <a:chExt cx="1828800" cy="1388456"/>
            </a:xfrm>
          </p:grpSpPr>
          <p:sp>
            <p:nvSpPr>
              <p:cNvPr id="74" name="Rectangle 73"/>
              <p:cNvSpPr/>
              <p:nvPr/>
            </p:nvSpPr>
            <p:spPr>
              <a:xfrm>
                <a:off x="8354162" y="845633"/>
                <a:ext cx="1828800" cy="1371600"/>
              </a:xfrm>
              <a:prstGeom prst="rect">
                <a:avLst/>
              </a:prstGeom>
              <a:solidFill>
                <a:schemeClr val="accent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896386"/>
                <a:r>
                  <a:rPr lang="en-US" sz="1765" kern="0">
                    <a:solidFill>
                      <a:srgbClr val="FFFFFF"/>
                    </a:solidFill>
                  </a:rPr>
                  <a:t>Others</a:t>
                </a:r>
              </a:p>
            </p:txBody>
          </p:sp>
          <p:pic>
            <p:nvPicPr>
              <p:cNvPr id="75" name="Picture 2" descr="C:\Users\mitchellg\Desktop\Automated_2.png"/>
              <p:cNvPicPr>
                <a:picLocks noChangeAspect="1" noChangeArrowheads="1"/>
              </p:cNvPicPr>
              <p:nvPr/>
            </p:nvPicPr>
            <p:blipFill>
              <a:blip r:embed="rId9" cstate="print">
                <a:lum bright="100000"/>
              </a:blip>
              <a:srcRect/>
              <a:stretch>
                <a:fillRect/>
              </a:stretch>
            </p:blipFill>
            <p:spPr bwMode="auto">
              <a:xfrm>
                <a:off x="8662935" y="1022834"/>
                <a:ext cx="1211255" cy="1211255"/>
              </a:xfrm>
              <a:prstGeom prst="rect">
                <a:avLst/>
              </a:prstGeom>
              <a:noFill/>
              <a:ln w="38100">
                <a:noFill/>
              </a:ln>
            </p:spPr>
          </p:pic>
        </p:grpSp>
        <p:grpSp>
          <p:nvGrpSpPr>
            <p:cNvPr id="71" name="Group 70"/>
            <p:cNvGrpSpPr/>
            <p:nvPr/>
          </p:nvGrpSpPr>
          <p:grpSpPr>
            <a:xfrm>
              <a:off x="6183202" y="906046"/>
              <a:ext cx="1956396" cy="1371600"/>
              <a:chOff x="6173862" y="845633"/>
              <a:chExt cx="1956396" cy="1371600"/>
            </a:xfrm>
          </p:grpSpPr>
          <p:sp>
            <p:nvSpPr>
              <p:cNvPr id="72" name="Rectangle 71"/>
              <p:cNvSpPr/>
              <p:nvPr/>
            </p:nvSpPr>
            <p:spPr>
              <a:xfrm>
                <a:off x="6237660" y="845633"/>
                <a:ext cx="1828800" cy="1371600"/>
              </a:xfrm>
              <a:prstGeom prst="rect">
                <a:avLst/>
              </a:prstGeom>
              <a:solidFill>
                <a:schemeClr val="accent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896386"/>
                <a:r>
                  <a:rPr lang="en-US" sz="1765" kern="0">
                    <a:solidFill>
                      <a:srgbClr val="FFFFFF"/>
                    </a:solidFill>
                  </a:rPr>
                  <a:t>Docker</a:t>
                </a:r>
              </a:p>
            </p:txBody>
          </p:sp>
          <p:pic>
            <p:nvPicPr>
              <p:cNvPr id="73" name="Picture 7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73862" y="1291188"/>
                <a:ext cx="1956396" cy="672474"/>
              </a:xfrm>
              <a:prstGeom prst="rect">
                <a:avLst/>
              </a:prstGeom>
              <a:ln w="38100">
                <a:noFill/>
              </a:ln>
            </p:spPr>
          </p:pic>
        </p:grpSp>
      </p:grpSp>
      <p:grpSp>
        <p:nvGrpSpPr>
          <p:cNvPr id="80" name="Group 79"/>
          <p:cNvGrpSpPr/>
          <p:nvPr/>
        </p:nvGrpSpPr>
        <p:grpSpPr>
          <a:xfrm>
            <a:off x="4623333" y="1288473"/>
            <a:ext cx="2078954" cy="3382110"/>
            <a:chOff x="1767013" y="2024075"/>
            <a:chExt cx="2050084" cy="3297046"/>
          </a:xfrm>
        </p:grpSpPr>
        <p:sp>
          <p:nvSpPr>
            <p:cNvPr id="81" name="Rectangle 80"/>
            <p:cNvSpPr/>
            <p:nvPr/>
          </p:nvSpPr>
          <p:spPr>
            <a:xfrm>
              <a:off x="1767013" y="2024075"/>
              <a:ext cx="2050084" cy="3297046"/>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Development Environments</a:t>
              </a:r>
            </a:p>
          </p:txBody>
        </p:sp>
        <p:grpSp>
          <p:nvGrpSpPr>
            <p:cNvPr id="82" name="Group 81"/>
            <p:cNvGrpSpPr/>
            <p:nvPr/>
          </p:nvGrpSpPr>
          <p:grpSpPr>
            <a:xfrm>
              <a:off x="1877655" y="2901344"/>
              <a:ext cx="1828800" cy="685800"/>
              <a:chOff x="3366086" y="2513564"/>
              <a:chExt cx="1828800" cy="685800"/>
            </a:xfrm>
          </p:grpSpPr>
          <p:sp>
            <p:nvSpPr>
              <p:cNvPr id="87" name="Rectangle 86"/>
              <p:cNvSpPr/>
              <p:nvPr/>
            </p:nvSpPr>
            <p:spPr>
              <a:xfrm>
                <a:off x="3366086" y="2513564"/>
                <a:ext cx="1828800" cy="6858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pic>
            <p:nvPicPr>
              <p:cNvPr id="88" name="Picture 8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49334" y="2636317"/>
                <a:ext cx="1657240" cy="469364"/>
              </a:xfrm>
              <a:prstGeom prst="rect">
                <a:avLst/>
              </a:prstGeom>
            </p:spPr>
          </p:pic>
        </p:grpSp>
        <p:sp>
          <p:nvSpPr>
            <p:cNvPr id="83" name="Rectangle 82"/>
            <p:cNvSpPr/>
            <p:nvPr/>
          </p:nvSpPr>
          <p:spPr>
            <a:xfrm>
              <a:off x="1875123" y="4555788"/>
              <a:ext cx="1828800" cy="6858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sz="1765" kern="0">
                  <a:solidFill>
                    <a:srgbClr val="FFFFFF"/>
                  </a:solidFill>
                </a:rPr>
                <a:t>Others…</a:t>
              </a:r>
              <a:endParaRPr lang="en-US" sz="1765" kern="0" dirty="0">
                <a:solidFill>
                  <a:srgbClr val="FFFFFF"/>
                </a:solidFill>
              </a:endParaRPr>
            </a:p>
          </p:txBody>
        </p:sp>
        <p:grpSp>
          <p:nvGrpSpPr>
            <p:cNvPr id="84" name="Group 83"/>
            <p:cNvGrpSpPr/>
            <p:nvPr/>
          </p:nvGrpSpPr>
          <p:grpSpPr>
            <a:xfrm>
              <a:off x="1877655" y="3733396"/>
              <a:ext cx="1828800" cy="685800"/>
              <a:chOff x="1874706" y="3937841"/>
              <a:chExt cx="1828800" cy="685800"/>
            </a:xfrm>
          </p:grpSpPr>
          <p:sp>
            <p:nvSpPr>
              <p:cNvPr id="85" name="Rectangle 84"/>
              <p:cNvSpPr/>
              <p:nvPr/>
            </p:nvSpPr>
            <p:spPr>
              <a:xfrm>
                <a:off x="1874706" y="3937841"/>
                <a:ext cx="1828800" cy="6858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pic>
            <p:nvPicPr>
              <p:cNvPr id="86" name="Picture 8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85526" y="4115446"/>
                <a:ext cx="1407161" cy="330590"/>
              </a:xfrm>
              <a:prstGeom prst="rect">
                <a:avLst/>
              </a:prstGeom>
            </p:spPr>
          </p:pic>
        </p:grpSp>
      </p:grpSp>
    </p:spTree>
    <p:extLst>
      <p:ext uri="{BB962C8B-B14F-4D97-AF65-F5344CB8AC3E}">
        <p14:creationId xmlns:p14="http://schemas.microsoft.com/office/powerpoint/2010/main" val="1643589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fade">
                                      <p:cBhvr>
                                        <p:cTn id="11" dur="500"/>
                                        <p:tgtEl>
                                          <p:spTgt spid="9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fade">
                                      <p:cBhvr>
                                        <p:cTn id="15" dur="500"/>
                                        <p:tgtEl>
                                          <p:spTgt spid="9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fade">
                                      <p:cBhvr>
                                        <p:cTn id="27" dur="500"/>
                                        <p:tgtEl>
                                          <p:spTgt spid="9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1"/>
                                        </p:tgtEl>
                                        <p:attrNameLst>
                                          <p:attrName>style.visibility</p:attrName>
                                        </p:attrNameLst>
                                      </p:cBhvr>
                                      <p:to>
                                        <p:strVal val="visible"/>
                                      </p:to>
                                    </p:set>
                                    <p:animEffect transition="in" filter="fade">
                                      <p:cBhvr>
                                        <p:cTn id="39" dur="500"/>
                                        <p:tgtEl>
                                          <p:spTgt spid="9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fade">
                                      <p:cBhvr>
                                        <p:cTn id="52" dur="500"/>
                                        <p:tgtEl>
                                          <p:spTgt spid="80"/>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500"/>
                                        <p:tgtEl>
                                          <p:spTgt spid="66"/>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1000"/>
                                        <p:tgtEl>
                                          <p:spTgt spid="3"/>
                                        </p:tgtEl>
                                      </p:cBhvr>
                                    </p:animEffect>
                                    <p:anim calcmode="lin" valueType="num">
                                      <p:cBhvr>
                                        <p:cTn id="70" dur="1000" fill="hold"/>
                                        <p:tgtEl>
                                          <p:spTgt spid="3"/>
                                        </p:tgtEl>
                                        <p:attrNameLst>
                                          <p:attrName>ppt_x</p:attrName>
                                        </p:attrNameLst>
                                      </p:cBhvr>
                                      <p:tavLst>
                                        <p:tav tm="0">
                                          <p:val>
                                            <p:strVal val="#ppt_x"/>
                                          </p:val>
                                        </p:tav>
                                        <p:tav tm="100000">
                                          <p:val>
                                            <p:strVal val="#ppt_x"/>
                                          </p:val>
                                        </p:tav>
                                      </p:tavLst>
                                    </p:anim>
                                    <p:anim calcmode="lin" valueType="num">
                                      <p:cBhvr>
                                        <p:cTn id="7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fade">
                                      <p:cBhvr>
                                        <p:cTn id="76" dur="1000"/>
                                        <p:tgtEl>
                                          <p:spTgt spid="4"/>
                                        </p:tgtEl>
                                      </p:cBhvr>
                                    </p:animEffect>
                                    <p:anim calcmode="lin" valueType="num">
                                      <p:cBhvr>
                                        <p:cTn id="77" dur="1000" fill="hold"/>
                                        <p:tgtEl>
                                          <p:spTgt spid="4"/>
                                        </p:tgtEl>
                                        <p:attrNameLst>
                                          <p:attrName>ppt_x</p:attrName>
                                        </p:attrNameLst>
                                      </p:cBhvr>
                                      <p:tavLst>
                                        <p:tav tm="0">
                                          <p:val>
                                            <p:strVal val="#ppt_x"/>
                                          </p:val>
                                        </p:tav>
                                        <p:tav tm="100000">
                                          <p:val>
                                            <p:strVal val="#ppt_x"/>
                                          </p:val>
                                        </p:tav>
                                      </p:tavLst>
                                    </p:anim>
                                    <p:anim calcmode="lin" valueType="num">
                                      <p:cBhvr>
                                        <p:cTn id="7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59" grpId="0" animBg="1"/>
      <p:bldP spid="61" grpId="0" animBg="1"/>
      <p:bldP spid="90" grpId="0" animBg="1"/>
      <p:bldP spid="91" grpId="0" animBg="1"/>
      <p:bldP spid="92" grpId="0" animBg="1"/>
      <p:bldP spid="9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1" name="Group 30"/>
          <p:cNvGrpSpPr/>
          <p:nvPr/>
        </p:nvGrpSpPr>
        <p:grpSpPr>
          <a:xfrm>
            <a:off x="979485" y="2282872"/>
            <a:ext cx="10090448" cy="3387058"/>
            <a:chOff x="622459" y="2171556"/>
            <a:chExt cx="11081400" cy="3457352"/>
          </a:xfrm>
        </p:grpSpPr>
        <p:cxnSp>
          <p:nvCxnSpPr>
            <p:cNvPr id="123" name="Straight Connector 122"/>
            <p:cNvCxnSpPr/>
            <p:nvPr/>
          </p:nvCxnSpPr>
          <p:spPr>
            <a:xfrm>
              <a:off x="622459" y="2171556"/>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22459" y="3010094"/>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22459" y="3772402"/>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22459" y="5628908"/>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459" y="4740510"/>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6283" y="328599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9319" y="3275981"/>
            <a:ext cx="733389" cy="523015"/>
          </a:xfrm>
          <a:prstGeom prst="rect">
            <a:avLst/>
          </a:prstGeom>
        </p:spPr>
      </p:pic>
      <p:grpSp>
        <p:nvGrpSpPr>
          <p:cNvPr id="105" name="Group 104"/>
          <p:cNvGrpSpPr/>
          <p:nvPr/>
        </p:nvGrpSpPr>
        <p:grpSpPr>
          <a:xfrm>
            <a:off x="3103208" y="3242299"/>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18653" y="3314589"/>
            <a:ext cx="1813156"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4254" y="161862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47984" y="165702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09648" y="154653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669860"/>
            <a:ext cx="1567236" cy="331899"/>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000000"/>
                </a:solidFill>
                <a:effectLst/>
                <a:uLnTx/>
                <a:uFillTx/>
                <a:latin typeface="Segoe UI Light"/>
                <a:ea typeface="+mn-ea"/>
                <a:cs typeface="+mn-cs"/>
              </a:rPr>
              <a:t>Clients </a:t>
            </a:r>
          </a:p>
        </p:txBody>
      </p:sp>
      <p:sp>
        <p:nvSpPr>
          <p:cNvPr id="70" name="TextBox 69"/>
          <p:cNvSpPr txBox="1"/>
          <p:nvPr/>
        </p:nvSpPr>
        <p:spPr>
          <a:xfrm>
            <a:off x="318653" y="5967620"/>
            <a:ext cx="1454533"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Infrastructure</a:t>
            </a:r>
          </a:p>
        </p:txBody>
      </p:sp>
      <p:sp>
        <p:nvSpPr>
          <p:cNvPr id="132" name="TextBox 131"/>
          <p:cNvSpPr txBox="1"/>
          <p:nvPr/>
        </p:nvSpPr>
        <p:spPr>
          <a:xfrm>
            <a:off x="318653" y="2569536"/>
            <a:ext cx="1508667"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814059" y="2230101"/>
            <a:ext cx="1673855" cy="781624"/>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82487" y="2402543"/>
            <a:ext cx="778972" cy="615870"/>
          </a:xfrm>
          <a:prstGeom prst="rect">
            <a:avLst/>
          </a:prstGeom>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24374" y="2414056"/>
            <a:ext cx="992773" cy="621476"/>
          </a:xfrm>
          <a:prstGeom prst="rect">
            <a:avLst/>
          </a:prstGeom>
        </p:spPr>
      </p:pic>
      <p:pic>
        <p:nvPicPr>
          <p:cNvPr id="20" name="Picture 19"/>
          <p:cNvPicPr>
            <a:picLocks noChangeAspect="1"/>
          </p:cNvPicPr>
          <p:nvPr/>
        </p:nvPicPr>
        <p:blipFill>
          <a:blip r:embed="rId14"/>
          <a:stretch>
            <a:fillRect/>
          </a:stretch>
        </p:blipFill>
        <p:spPr>
          <a:xfrm>
            <a:off x="7646959" y="4957488"/>
            <a:ext cx="1044962" cy="510606"/>
          </a:xfrm>
          <a:prstGeom prst="rect">
            <a:avLst/>
          </a:prstGeom>
        </p:spPr>
      </p:pic>
      <p:pic>
        <p:nvPicPr>
          <p:cNvPr id="21" name="Picture 20"/>
          <p:cNvPicPr>
            <a:picLocks noChangeAspect="1"/>
          </p:cNvPicPr>
          <p:nvPr/>
        </p:nvPicPr>
        <p:blipFill>
          <a:blip r:embed="rId15"/>
          <a:stretch>
            <a:fillRect/>
          </a:stretch>
        </p:blipFill>
        <p:spPr>
          <a:xfrm>
            <a:off x="8855430" y="5098102"/>
            <a:ext cx="985050" cy="302576"/>
          </a:xfrm>
          <a:prstGeom prst="rect">
            <a:avLst/>
          </a:prstGeom>
        </p:spPr>
      </p:pic>
      <p:pic>
        <p:nvPicPr>
          <p:cNvPr id="19" name="Picture 18"/>
          <p:cNvPicPr>
            <a:picLocks noChangeAspect="1"/>
          </p:cNvPicPr>
          <p:nvPr/>
        </p:nvPicPr>
        <p:blipFill>
          <a:blip r:embed="rId16"/>
          <a:stretch>
            <a:fillRect/>
          </a:stretch>
        </p:blipFill>
        <p:spPr>
          <a:xfrm>
            <a:off x="5215314" y="5039037"/>
            <a:ext cx="1329583" cy="347505"/>
          </a:xfrm>
          <a:prstGeom prst="rect">
            <a:avLst/>
          </a:prstGeom>
        </p:spPr>
      </p:pic>
      <p:sp>
        <p:nvSpPr>
          <p:cNvPr id="131" name="TextBox 130"/>
          <p:cNvSpPr txBox="1"/>
          <p:nvPr/>
        </p:nvSpPr>
        <p:spPr>
          <a:xfrm>
            <a:off x="318653" y="4974446"/>
            <a:ext cx="1813156" cy="594566"/>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Databases &amp;</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Middleware</a:t>
            </a:r>
          </a:p>
        </p:txBody>
      </p:sp>
      <p:pic>
        <p:nvPicPr>
          <p:cNvPr id="10" name="Picture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784478" y="5044874"/>
            <a:ext cx="1071646" cy="357416"/>
          </a:xfrm>
          <a:prstGeom prst="rect">
            <a:avLst/>
          </a:prstGeom>
        </p:spPr>
      </p:pic>
      <p:pic>
        <p:nvPicPr>
          <p:cNvPr id="119" name="Picture 11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550095" y="4295215"/>
            <a:ext cx="769495" cy="214750"/>
          </a:xfrm>
          <a:prstGeom prst="rect">
            <a:avLst/>
          </a:prstGeom>
        </p:spPr>
      </p:pic>
      <p:sp>
        <p:nvSpPr>
          <p:cNvPr id="128" name="TextBox 127"/>
          <p:cNvSpPr txBox="1"/>
          <p:nvPr/>
        </p:nvSpPr>
        <p:spPr>
          <a:xfrm>
            <a:off x="318653" y="4044310"/>
            <a:ext cx="1813156" cy="594566"/>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App Frameworks</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&amp; Tools</a:t>
            </a:r>
          </a:p>
        </p:txBody>
      </p:sp>
      <p:pic>
        <p:nvPicPr>
          <p:cNvPr id="2" name="Picture 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393552" y="4137399"/>
            <a:ext cx="399456" cy="458530"/>
          </a:xfrm>
          <a:prstGeom prst="rect">
            <a:avLst/>
          </a:prstGeom>
        </p:spPr>
      </p:pic>
      <p:pic>
        <p:nvPicPr>
          <p:cNvPr id="84" name="Picture 8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661738" y="4204471"/>
            <a:ext cx="1335385" cy="312537"/>
          </a:xfrm>
          <a:prstGeom prst="rect">
            <a:avLst/>
          </a:prstGeom>
        </p:spPr>
      </p:pic>
      <p:pic>
        <p:nvPicPr>
          <p:cNvPr id="81" name="Picture 80"/>
          <p:cNvPicPr>
            <a:picLocks noChangeAspect="1"/>
          </p:cNvPicPr>
          <p:nvPr/>
        </p:nvPicPr>
        <p:blipFill>
          <a:blip r:embed="rId21"/>
          <a:stretch>
            <a:fillRect/>
          </a:stretch>
        </p:blipFill>
        <p:spPr>
          <a:xfrm>
            <a:off x="7219109" y="4264191"/>
            <a:ext cx="1019241" cy="205055"/>
          </a:xfrm>
          <a:prstGeom prst="rect">
            <a:avLst/>
          </a:prstGeom>
        </p:spPr>
      </p:pic>
      <p:pic>
        <p:nvPicPr>
          <p:cNvPr id="88" name="Picture 87"/>
          <p:cNvPicPr>
            <a:picLocks noChangeAspect="1"/>
          </p:cNvPicPr>
          <p:nvPr/>
        </p:nvPicPr>
        <p:blipFill>
          <a:blip r:embed="rId22"/>
          <a:stretch>
            <a:fillRect/>
          </a:stretch>
        </p:blipFill>
        <p:spPr>
          <a:xfrm>
            <a:off x="10126137" y="5059683"/>
            <a:ext cx="444989" cy="454591"/>
          </a:xfrm>
          <a:prstGeom prst="rect">
            <a:avLst/>
          </a:prstGeom>
        </p:spPr>
      </p:pic>
      <p:pic>
        <p:nvPicPr>
          <p:cNvPr id="90" name="Picture 89"/>
          <p:cNvPicPr>
            <a:picLocks noChangeAspect="1"/>
          </p:cNvPicPr>
          <p:nvPr/>
        </p:nvPicPr>
        <p:blipFill>
          <a:blip r:embed="rId23"/>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4" cstate="print">
            <a:extLst>
              <a:ext uri="{28A0092B-C50C-407E-A947-70E740481C1C}">
                <a14:useLocalDpi xmlns:a14="http://schemas.microsoft.com/office/drawing/2010/main" val="0"/>
              </a:ext>
            </a:extLst>
          </a:blip>
          <a:srcRect/>
          <a:stretch/>
        </p:blipFill>
        <p:spPr>
          <a:xfrm>
            <a:off x="10752176" y="507555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642062" y="3252518"/>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372289" y="3233367"/>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609017" y="3229771"/>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8"/>
          <a:stretch>
            <a:fillRect/>
          </a:stretch>
        </p:blipFill>
        <p:spPr>
          <a:xfrm>
            <a:off x="6868458" y="2412131"/>
            <a:ext cx="569442" cy="606782"/>
          </a:xfrm>
          <a:prstGeom prst="rect">
            <a:avLst/>
          </a:prstGeom>
        </p:spPr>
      </p:pic>
      <p:pic>
        <p:nvPicPr>
          <p:cNvPr id="17" name="Picture 16"/>
          <p:cNvPicPr>
            <a:picLocks noChangeAspect="1"/>
          </p:cNvPicPr>
          <p:nvPr/>
        </p:nvPicPr>
        <p:blipFill>
          <a:blip r:embed="rId29"/>
          <a:stretch>
            <a:fillRect/>
          </a:stretch>
        </p:blipFill>
        <p:spPr>
          <a:xfrm>
            <a:off x="7578684" y="2442420"/>
            <a:ext cx="559963" cy="585130"/>
          </a:xfrm>
          <a:prstGeom prst="rect">
            <a:avLst/>
          </a:prstGeom>
        </p:spPr>
      </p:pic>
      <p:pic>
        <p:nvPicPr>
          <p:cNvPr id="83" name="Picture 82"/>
          <p:cNvPicPr>
            <a:picLocks noChangeAspect="1"/>
          </p:cNvPicPr>
          <p:nvPr/>
        </p:nvPicPr>
        <p:blipFill>
          <a:blip r:embed="rId30"/>
          <a:stretch>
            <a:fillRect/>
          </a:stretch>
        </p:blipFill>
        <p:spPr>
          <a:xfrm>
            <a:off x="8164442" y="5835501"/>
            <a:ext cx="1220406" cy="449109"/>
          </a:xfrm>
          <a:prstGeom prst="rect">
            <a:avLst/>
          </a:prstGeom>
        </p:spPr>
      </p:pic>
      <p:pic>
        <p:nvPicPr>
          <p:cNvPr id="111" name="Picture 11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663071" y="5805179"/>
            <a:ext cx="1278581" cy="434265"/>
          </a:xfrm>
          <a:prstGeom prst="rect">
            <a:avLst/>
          </a:prstGeom>
        </p:spPr>
      </p:pic>
      <p:pic>
        <p:nvPicPr>
          <p:cNvPr id="9" name="Picture 8"/>
          <p:cNvPicPr>
            <a:picLocks noChangeAspect="1"/>
          </p:cNvPicPr>
          <p:nvPr/>
        </p:nvPicPr>
        <p:blipFill rotWithShape="1">
          <a:blip r:embed="rId32"/>
          <a:srcRect r="23769"/>
          <a:stretch/>
        </p:blipFill>
        <p:spPr>
          <a:xfrm>
            <a:off x="1584820" y="1553337"/>
            <a:ext cx="5330985" cy="678141"/>
          </a:xfrm>
          <a:prstGeom prst="rect">
            <a:avLst/>
          </a:prstGeom>
        </p:spPr>
      </p:pic>
      <p:sp>
        <p:nvSpPr>
          <p:cNvPr id="99" name="TextBox 98"/>
          <p:cNvSpPr txBox="1"/>
          <p:nvPr/>
        </p:nvSpPr>
        <p:spPr>
          <a:xfrm>
            <a:off x="318653" y="1741521"/>
            <a:ext cx="1813156"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DevOps</a:t>
            </a:r>
          </a:p>
        </p:txBody>
      </p:sp>
      <p:sp>
        <p:nvSpPr>
          <p:cNvPr id="110" name="TextBox 109"/>
          <p:cNvSpPr txBox="1"/>
          <p:nvPr/>
        </p:nvSpPr>
        <p:spPr>
          <a:xfrm>
            <a:off x="3740695" y="3351308"/>
            <a:ext cx="1567236" cy="333617"/>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chemeClr val="bg1"/>
                </a:solidFill>
                <a:effectLst/>
                <a:uLnTx/>
                <a:uFillTx/>
                <a:latin typeface="Segoe UI Light"/>
                <a:ea typeface="+mn-ea"/>
                <a:cs typeface="+mn-cs"/>
              </a:rPr>
              <a:t>PaaS </a:t>
            </a:r>
          </a:p>
        </p:txBody>
      </p:sp>
      <p:pic>
        <p:nvPicPr>
          <p:cNvPr id="113" name="Picture 11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6539199" y="5849749"/>
            <a:ext cx="1289448" cy="497994"/>
          </a:xfrm>
          <a:prstGeom prst="rect">
            <a:avLst/>
          </a:prstGeom>
        </p:spPr>
      </p:pic>
      <p:pic>
        <p:nvPicPr>
          <p:cNvPr id="114" name="Picture 11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560944" y="5831683"/>
            <a:ext cx="837274" cy="509509"/>
          </a:xfrm>
          <a:prstGeom prst="rect">
            <a:avLst/>
          </a:prstGeom>
        </p:spPr>
      </p:pic>
      <p:pic>
        <p:nvPicPr>
          <p:cNvPr id="121" name="Picture 120"/>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5525768" y="5873350"/>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0763646" y="266340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8273136" y="256097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0086257" y="254837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9306765" y="247505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667317" y="4050597"/>
            <a:ext cx="588929" cy="588929"/>
          </a:xfrm>
          <a:prstGeom prst="rect">
            <a:avLst/>
          </a:prstGeom>
        </p:spPr>
      </p:pic>
      <p:sp>
        <p:nvSpPr>
          <p:cNvPr id="67" name="Title 2"/>
          <p:cNvSpPr txBox="1">
            <a:spLocks/>
          </p:cNvSpPr>
          <p:nvPr/>
        </p:nvSpPr>
        <p:spPr>
          <a:xfrm>
            <a:off x="269241" y="289958"/>
            <a:ext cx="11655840" cy="899537"/>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a:lstStyle>
          <a:p>
            <a:pPr marL="0" marR="0" lvl="0" indent="0" algn="l" defTabSz="9326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Segoe UI Light"/>
                <a:ea typeface="+mn-ea"/>
                <a:cs typeface="Segoe UI" pitchFamily="34" charset="0"/>
              </a:rPr>
              <a:t>Azure is an open cloud</a:t>
            </a:r>
          </a:p>
        </p:txBody>
      </p:sp>
      <p:pic>
        <p:nvPicPr>
          <p:cNvPr id="3" name="Picture 2"/>
          <p:cNvPicPr>
            <a:picLocks noChangeAspect="1"/>
          </p:cNvPicPr>
          <p:nvPr/>
        </p:nvPicPr>
        <p:blipFill>
          <a:blip r:embed="rId41"/>
          <a:stretch>
            <a:fillRect/>
          </a:stretch>
        </p:blipFill>
        <p:spPr>
          <a:xfrm>
            <a:off x="2443008" y="5835501"/>
            <a:ext cx="490088" cy="484112"/>
          </a:xfrm>
          <a:prstGeom prst="rect">
            <a:avLst/>
          </a:prstGeom>
        </p:spPr>
      </p:pic>
      <p:pic>
        <p:nvPicPr>
          <p:cNvPr id="72" name="Picture 71"/>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3"/>
          <a:stretch>
            <a:fillRect/>
          </a:stretch>
        </p:blipFill>
        <p:spPr>
          <a:xfrm>
            <a:off x="1733545" y="5825587"/>
            <a:ext cx="505774" cy="596814"/>
          </a:xfrm>
          <a:prstGeom prst="rect">
            <a:avLst/>
          </a:prstGeom>
        </p:spPr>
      </p:pic>
      <p:pic>
        <p:nvPicPr>
          <p:cNvPr id="76" name="Picture 75"/>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639839" y="4264191"/>
            <a:ext cx="553523" cy="297154"/>
          </a:xfrm>
          <a:prstGeom prst="rect">
            <a:avLst/>
          </a:prstGeom>
        </p:spPr>
      </p:pic>
      <p:pic>
        <p:nvPicPr>
          <p:cNvPr id="78" name="Picture 7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5556321" y="3925040"/>
            <a:ext cx="474448" cy="720797"/>
          </a:xfrm>
          <a:prstGeom prst="rect">
            <a:avLst/>
          </a:prstGeom>
        </p:spPr>
      </p:pic>
      <p:sp>
        <p:nvSpPr>
          <p:cNvPr id="5" name="AutoShape 2" descr="Gradle"/>
          <p:cNvSpPr>
            <a:spLocks noChangeAspect="1" noChangeArrowheads="1"/>
          </p:cNvSpPr>
          <p:nvPr/>
        </p:nvSpPr>
        <p:spPr bwMode="auto">
          <a:xfrm>
            <a:off x="152517" y="-447726"/>
            <a:ext cx="2801328" cy="9337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7" name="Picture 6"/>
          <p:cNvPicPr>
            <a:picLocks noChangeAspect="1"/>
          </p:cNvPicPr>
          <p:nvPr/>
        </p:nvPicPr>
        <p:blipFill>
          <a:blip r:embed="rId46"/>
          <a:stretch>
            <a:fillRect/>
          </a:stretch>
        </p:blipFill>
        <p:spPr>
          <a:xfrm>
            <a:off x="5537596" y="1669678"/>
            <a:ext cx="1404361" cy="400125"/>
          </a:xfrm>
          <a:prstGeom prst="rect">
            <a:avLst/>
          </a:prstGeom>
        </p:spPr>
      </p:pic>
      <p:pic>
        <p:nvPicPr>
          <p:cNvPr id="1028" name="Picture 4" descr="http://people.redhat.com/jamisonm/Red_Hat_cmyk_logo.jp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3180155" y="5908337"/>
            <a:ext cx="1187732" cy="38081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descr="https://www.packet.net/media/images/m7S2-kubernetes.png"/>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8634136" y="3141047"/>
            <a:ext cx="825987" cy="70798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https://upload.wikimedia.org/wikipedia/en/thumb/3/3a/OpenShift-LogoType.svg/1024px-OpenShift-LogoType.svg.png"/>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7947430" y="3178460"/>
            <a:ext cx="688709" cy="6887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9480399" y="3228140"/>
            <a:ext cx="915454" cy="389555"/>
          </a:xfrm>
          <a:prstGeom prst="rect">
            <a:avLst/>
          </a:prstGeom>
        </p:spPr>
      </p:pic>
      <p:pic>
        <p:nvPicPr>
          <p:cNvPr id="16" name="Picture 15"/>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10480606" y="3133943"/>
            <a:ext cx="755500" cy="665053"/>
          </a:xfrm>
          <a:prstGeom prst="rect">
            <a:avLst/>
          </a:prstGeom>
        </p:spPr>
      </p:pic>
      <p:sp>
        <p:nvSpPr>
          <p:cNvPr id="71" name="TextBox 70"/>
          <p:cNvSpPr txBox="1"/>
          <p:nvPr/>
        </p:nvSpPr>
        <p:spPr>
          <a:xfrm>
            <a:off x="6563025" y="3201117"/>
            <a:ext cx="775772" cy="574901"/>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chemeClr val="bg1"/>
                </a:solidFill>
                <a:effectLst/>
                <a:uLnTx/>
                <a:uFillTx/>
                <a:latin typeface="Segoe UI Light"/>
                <a:ea typeface="+mn-ea"/>
                <a:cs typeface="+mn-cs"/>
              </a:rPr>
              <a:t>Orchestration</a:t>
            </a:r>
          </a:p>
        </p:txBody>
      </p:sp>
      <p:sp>
        <p:nvSpPr>
          <p:cNvPr id="6" name="Rectangle 5"/>
          <p:cNvSpPr/>
          <p:nvPr/>
        </p:nvSpPr>
        <p:spPr>
          <a:xfrm>
            <a:off x="1623716" y="2336623"/>
            <a:ext cx="1140238" cy="722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2"/>
              </a:solidFill>
            </a:endParaRPr>
          </a:p>
        </p:txBody>
      </p:sp>
      <p:pic>
        <p:nvPicPr>
          <p:cNvPr id="12" name="Picture 11"/>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1836526" y="2351736"/>
            <a:ext cx="714618" cy="702229"/>
          </a:xfrm>
          <a:prstGeom prst="rect">
            <a:avLst/>
          </a:prstGeom>
        </p:spPr>
      </p:pic>
    </p:spTree>
    <p:extLst>
      <p:ext uri="{BB962C8B-B14F-4D97-AF65-F5344CB8AC3E}">
        <p14:creationId xmlns:p14="http://schemas.microsoft.com/office/powerpoint/2010/main" val="359853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hold" nodeType="clickEffect">
                                  <p:stCondLst>
                                    <p:cond delay="0"/>
                                  </p:stCondLst>
                                  <p:childTnLst>
                                    <p:animEffect transition="out" filter="fade">
                                      <p:cBhvr>
                                        <p:cTn id="6" dur="1000" tmFilter="0, 0; .2, .5; .8, .5; 1, 0"/>
                                        <p:tgtEl>
                                          <p:spTgt spid="16"/>
                                        </p:tgtEl>
                                      </p:cBhvr>
                                    </p:animEffect>
                                    <p:animScale>
                                      <p:cBhvr>
                                        <p:cTn id="7" dur="500" autoRev="1" fill="hold"/>
                                        <p:tgtEl>
                                          <p:spTgt spid="16"/>
                                        </p:tgtEl>
                                      </p:cBhvr>
                                      <p:by x="105000" y="105000"/>
                                    </p:animScale>
                                  </p:childTnLst>
                                </p:cTn>
                              </p:par>
                              <p:par>
                                <p:cTn id="8" presetID="26" presetClass="emph" presetSubtype="0" repeatCount="indefinite" fill="hold" nodeType="withEffect">
                                  <p:stCondLst>
                                    <p:cond delay="0"/>
                                  </p:stCondLst>
                                  <p:childTnLst>
                                    <p:animEffect transition="out" filter="fade">
                                      <p:cBhvr>
                                        <p:cTn id="9" dur="1000" tmFilter="0, 0; .2, .5; .8, .5; 1, 0"/>
                                        <p:tgtEl>
                                          <p:spTgt spid="111"/>
                                        </p:tgtEl>
                                      </p:cBhvr>
                                    </p:animEffect>
                                    <p:animScale>
                                      <p:cBhvr>
                                        <p:cTn id="10" dur="500" autoRev="1" fill="hold"/>
                                        <p:tgtEl>
                                          <p:spTgt spid="1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636" y="1614575"/>
            <a:ext cx="3472776" cy="4276818"/>
          </a:xfrm>
          <a:prstGeom prst="rect">
            <a:avLst/>
          </a:prstGeom>
        </p:spPr>
      </p:pic>
      <p:sp>
        <p:nvSpPr>
          <p:cNvPr id="2" name="Title 1"/>
          <p:cNvSpPr>
            <a:spLocks noGrp="1"/>
          </p:cNvSpPr>
          <p:nvPr>
            <p:ph type="title" idx="4294967295"/>
          </p:nvPr>
        </p:nvSpPr>
        <p:spPr>
          <a:xfrm>
            <a:off x="0" y="149225"/>
            <a:ext cx="11677650" cy="1543050"/>
          </a:xfrm>
        </p:spPr>
        <p:txBody>
          <a:bodyPr>
            <a:noAutofit/>
          </a:bodyPr>
          <a:lstStyle/>
          <a:p>
            <a:r>
              <a:rPr lang="en-US" sz="3599" dirty="0">
                <a:solidFill>
                  <a:schemeClr val="tx2"/>
                </a:solidFill>
              </a:rPr>
              <a:t>Event Notifications – Http://ITProGuru.com/join</a:t>
            </a:r>
            <a:br>
              <a:rPr lang="en-US" sz="3599" dirty="0">
                <a:solidFill>
                  <a:schemeClr val="tx2"/>
                </a:solidFill>
              </a:rPr>
            </a:br>
            <a:r>
              <a:rPr lang="en-US" sz="2400" dirty="0">
                <a:solidFill>
                  <a:schemeClr val="tx2"/>
                </a:solidFill>
              </a:rPr>
              <a:t>Example: Azure Certification Jump Start </a:t>
            </a:r>
            <a:br>
              <a:rPr lang="en-US" sz="2400" dirty="0">
                <a:solidFill>
                  <a:schemeClr val="tx2"/>
                </a:solidFill>
              </a:rPr>
            </a:br>
            <a:r>
              <a:rPr lang="en-US" sz="2800" dirty="0">
                <a:solidFill>
                  <a:schemeClr val="tx2"/>
                </a:solidFill>
              </a:rPr>
              <a:t>70-534 Architecting Microsoft Azure Solutions</a:t>
            </a:r>
            <a:br>
              <a:rPr lang="en-US" sz="3999" dirty="0">
                <a:solidFill>
                  <a:schemeClr val="tx2"/>
                </a:solidFill>
              </a:rPr>
            </a:br>
            <a:endParaRPr lang="en-US" sz="3999" u="sng" dirty="0">
              <a:solidFill>
                <a:schemeClr val="tx2"/>
              </a:solidFill>
            </a:endParaRPr>
          </a:p>
        </p:txBody>
      </p:sp>
      <p:sp>
        <p:nvSpPr>
          <p:cNvPr id="3" name="Content Placeholder 2"/>
          <p:cNvSpPr>
            <a:spLocks noGrp="1"/>
          </p:cNvSpPr>
          <p:nvPr>
            <p:ph idx="4294967295"/>
          </p:nvPr>
        </p:nvSpPr>
        <p:spPr>
          <a:xfrm>
            <a:off x="0" y="1287943"/>
            <a:ext cx="4658400" cy="4711700"/>
          </a:xfrm>
        </p:spPr>
        <p:txBody>
          <a:bodyPr>
            <a:noAutofit/>
          </a:bodyPr>
          <a:lstStyle/>
          <a:p>
            <a:pPr marL="0" indent="0" eaLnBrk="0" fontAlgn="t" hangingPunct="0">
              <a:lnSpc>
                <a:spcPct val="100000"/>
              </a:lnSpc>
              <a:spcBef>
                <a:spcPct val="0"/>
              </a:spcBef>
              <a:spcAft>
                <a:spcPct val="0"/>
              </a:spcAft>
              <a:buNone/>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200" u="sng" dirty="0">
                <a:hlinkClick r:id="rId4"/>
              </a:rPr>
              <a:t>Design Azure Resource Manager (ARM) networking (5–10%)</a:t>
            </a:r>
            <a:endParaRPr lang="en-US" sz="12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200" u="sng" dirty="0">
                <a:hlinkClick r:id="rId5"/>
              </a:rPr>
              <a:t>Secure resources (20–25%)</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200" u="sng" dirty="0">
                <a:hlinkClick r:id="rId6"/>
              </a:rPr>
              <a:t>Design an application storage and data access strategy (5–10%)</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advanced applications (20–25%)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5" name="Rectangle 4"/>
          <p:cNvSpPr/>
          <p:nvPr/>
        </p:nvSpPr>
        <p:spPr>
          <a:xfrm>
            <a:off x="1701165" y="5923704"/>
            <a:ext cx="8275320" cy="92333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5400" b="1" i="0" u="none" strike="noStrike" kern="1200" cap="none" spc="0" normalizeH="0" baseline="0" noProof="0" dirty="0">
                <a:ln>
                  <a:noFill/>
                </a:ln>
                <a:solidFill>
                  <a:srgbClr val="0070C0"/>
                </a:solidFill>
                <a:effectLst/>
                <a:uLnTx/>
                <a:uFillTx/>
                <a:latin typeface="Calibri" panose="020F0502020204030204"/>
                <a:ea typeface="+mn-ea"/>
                <a:cs typeface="+mn-cs"/>
              </a:rPr>
              <a:t>ITProGuru.com/Join</a:t>
            </a:r>
            <a:endParaRPr kumimoji="0" lang="en-US" sz="54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7" name="TextBox 6"/>
          <p:cNvSpPr txBox="1"/>
          <p:nvPr/>
        </p:nvSpPr>
        <p:spPr>
          <a:xfrm>
            <a:off x="10016280" y="684324"/>
            <a:ext cx="2352395" cy="922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Brought to you By: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@ITProGuru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Microsoft</a:t>
            </a:r>
          </a:p>
        </p:txBody>
      </p:sp>
      <p:sp>
        <p:nvSpPr>
          <p:cNvPr id="11" name="Rectangle 10"/>
          <p:cNvSpPr/>
          <p:nvPr/>
        </p:nvSpPr>
        <p:spPr>
          <a:xfrm>
            <a:off x="8717635" y="3972337"/>
            <a:ext cx="3469918" cy="24615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http://www.amazon.com/dp/0735697442/ref=rdr_ext_tmb</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p:cNvSpPr txBox="1"/>
          <p:nvPr/>
        </p:nvSpPr>
        <p:spPr>
          <a:xfrm>
            <a:off x="8717634" y="5857746"/>
            <a:ext cx="3469919" cy="567289"/>
          </a:xfrm>
          <a:prstGeom prst="rect">
            <a:avLst/>
          </a:prstGeom>
          <a:solidFill>
            <a:srgbClr val="FFFF00"/>
          </a:solidFill>
        </p:spPr>
        <p:txBody>
          <a:bodyPr vert="horz" wrap="square" lIns="91440" tIns="91440" rIns="91440" bIns="9144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030A0"/>
                </a:solidFill>
                <a:effectLst/>
                <a:uLnTx/>
                <a:uFillTx/>
                <a:latin typeface="Segoe UI" pitchFamily="34" charset="0"/>
                <a:ea typeface="Segoe UI" pitchFamily="34" charset="0"/>
                <a:cs typeface="Segoe UI" pitchFamily="34" charset="0"/>
              </a:rPr>
              <a:t>Curriculum for Attendees</a:t>
            </a:r>
          </a:p>
        </p:txBody>
      </p:sp>
      <p:sp>
        <p:nvSpPr>
          <p:cNvPr id="10" name="Content Placeholder 2">
            <a:extLst>
              <a:ext uri="{FF2B5EF4-FFF2-40B4-BE49-F238E27FC236}">
                <a16:creationId xmlns:a16="http://schemas.microsoft.com/office/drawing/2014/main" id="{EBD3721A-2689-42AD-89AF-D48D58F19A07}"/>
              </a:ext>
            </a:extLst>
          </p:cNvPr>
          <p:cNvSpPr txBox="1">
            <a:spLocks/>
          </p:cNvSpPr>
          <p:nvPr/>
        </p:nvSpPr>
        <p:spPr>
          <a:xfrm>
            <a:off x="4487460" y="1293674"/>
            <a:ext cx="4109340" cy="50916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00" rtl="0" eaLnBrk="1" fontAlgn="t" latinLnBrk="0" hangingPunct="1">
              <a:lnSpc>
                <a:spcPct val="107000"/>
              </a:lnSpc>
              <a:spcBef>
                <a:spcPts val="1000"/>
              </a:spcBef>
              <a:spcAft>
                <a:spcPct val="0"/>
              </a:spcAft>
              <a:buClrTx/>
              <a:buSzPts val="1000"/>
              <a:buFont typeface="Arial" panose="020B0604020202020204" pitchFamily="34" charset="0"/>
              <a:buNone/>
              <a:tabLst>
                <a:tab pos="228600" algn="l"/>
              </a:tabLst>
              <a:defRPr/>
            </a:pP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#5 </a:t>
            </a: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hlinkClick r:id="rId8"/>
              </a:rPr>
              <a:t>Design Azure Web and Mobile Apps (5–10%)</a:t>
            </a:r>
            <a:endPar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Mobile Applications </a:t>
            </a:r>
          </a:p>
          <a:p>
            <a:pPr marL="0" marR="0" lvl="1" indent="0" algn="l" defTabSz="914400" rtl="0" eaLnBrk="1" fontAlgn="t" latinLnBrk="0" hangingPunct="1">
              <a:lnSpc>
                <a:spcPct val="107000"/>
              </a:lnSpc>
              <a:spcBef>
                <a:spcPts val="1000"/>
              </a:spcBef>
              <a:spcAft>
                <a:spcPct val="0"/>
              </a:spcAft>
              <a:buClrTx/>
              <a:buSzPts val="1000"/>
              <a:buFont typeface="Arial" panose="020B0604020202020204" pitchFamily="34" charset="0"/>
              <a:buNone/>
              <a:tabLst>
                <a:tab pos="228600" algn="l"/>
              </a:tabLst>
              <a:defRPr/>
            </a:pP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#6 </a:t>
            </a: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hlinkClick r:id="rId9"/>
              </a:rPr>
              <a:t>Design a management, monitoring, and business continuity strategy (20–25%)</a:t>
            </a:r>
            <a:endPar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marR="0" lvl="1" indent="0" algn="l" defTabSz="914400" rtl="0" eaLnBrk="1" fontAlgn="t" latinLnBrk="0" hangingPunct="1">
              <a:lnSpc>
                <a:spcPct val="107000"/>
              </a:lnSpc>
              <a:spcBef>
                <a:spcPts val="1000"/>
              </a:spcBef>
              <a:spcAft>
                <a:spcPct val="0"/>
              </a:spcAft>
              <a:buClrTx/>
              <a:buSzPts val="1000"/>
              <a:buFont typeface="Arial" panose="020B0604020202020204" pitchFamily="34" charset="0"/>
              <a:buNone/>
              <a:tabLst>
                <a:tab pos="228600" algn="l"/>
              </a:tabLst>
              <a:defRPr/>
            </a:pP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#7 </a:t>
            </a: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hlinkClick r:id="rId10"/>
              </a:rPr>
              <a:t>Architect an Azure Compute infrastructure (10–15%)</a:t>
            </a:r>
            <a:endPar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Bonus: Containers</a:t>
            </a:r>
          </a:p>
          <a:p>
            <a:pPr marL="0" marR="0" lvl="1" indent="0" algn="l" defTabSz="914400" rtl="0" eaLnBrk="1" fontAlgn="t" latinLnBrk="0" hangingPunct="1">
              <a:lnSpc>
                <a:spcPct val="100000"/>
              </a:lnSpc>
              <a:spcBef>
                <a:spcPts val="0"/>
              </a:spcBef>
              <a:spcAft>
                <a:spcPct val="0"/>
              </a:spcAft>
              <a:buClrTx/>
              <a:buSzPts val="1000"/>
              <a:buFont typeface="Arial" panose="020B0604020202020204" pitchFamily="34" charset="0"/>
              <a:buNone/>
              <a:tabLst>
                <a:tab pos="228600" algn="l"/>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6" name="Explosion 1 5"/>
          <p:cNvSpPr/>
          <p:nvPr/>
        </p:nvSpPr>
        <p:spPr>
          <a:xfrm>
            <a:off x="5490816" y="2524223"/>
            <a:ext cx="4211518" cy="3927104"/>
          </a:xfrm>
          <a:prstGeom prst="irregularSeal1">
            <a:avLst/>
          </a:prstGeom>
          <a:solidFill>
            <a:srgbClr val="FFC000">
              <a:alpha val="82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Join EVENTS Mailing List NOW!</a:t>
            </a:r>
          </a:p>
        </p:txBody>
      </p:sp>
      <p:sp>
        <p:nvSpPr>
          <p:cNvPr id="9" name="TextBox 8">
            <a:extLst>
              <a:ext uri="{FF2B5EF4-FFF2-40B4-BE49-F238E27FC236}">
                <a16:creationId xmlns:a16="http://schemas.microsoft.com/office/drawing/2014/main" id="{932CC09D-4924-4DE7-8D55-C2D76FA3BD49}"/>
              </a:ext>
            </a:extLst>
          </p:cNvPr>
          <p:cNvSpPr txBox="1"/>
          <p:nvPr/>
        </p:nvSpPr>
        <p:spPr>
          <a:xfrm flipH="1">
            <a:off x="124201" y="5557715"/>
            <a:ext cx="2711278" cy="12926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Other Event Plans: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DevOps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Containers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Application Pipeline,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MicroServices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&amp; More</a:t>
            </a:r>
          </a:p>
        </p:txBody>
      </p:sp>
    </p:spTree>
    <p:extLst>
      <p:ext uri="{BB962C8B-B14F-4D97-AF65-F5344CB8AC3E}">
        <p14:creationId xmlns:p14="http://schemas.microsoft.com/office/powerpoint/2010/main" val="51639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075765"/>
            <a:ext cx="11653523" cy="5904950"/>
          </a:xfrm>
        </p:spPr>
        <p:txBody>
          <a:bodyPr/>
          <a:lstStyle/>
          <a:p>
            <a:r>
              <a:rPr lang="en-US" dirty="0"/>
              <a:t>Micro Services</a:t>
            </a:r>
          </a:p>
          <a:p>
            <a:pPr lvl="1"/>
            <a:r>
              <a:rPr lang="en-US" dirty="0"/>
              <a:t>3-5 Years</a:t>
            </a:r>
          </a:p>
          <a:p>
            <a:pPr lvl="1"/>
            <a:r>
              <a:rPr lang="en-US" dirty="0"/>
              <a:t>Many are now leveraging the processes</a:t>
            </a:r>
          </a:p>
          <a:p>
            <a:pPr lvl="1"/>
            <a:r>
              <a:rPr lang="en-US" dirty="0"/>
              <a:t>It will take time for applications to be rewritten using new technology</a:t>
            </a:r>
          </a:p>
          <a:p>
            <a:pPr lvl="1"/>
            <a:r>
              <a:rPr lang="en-US" dirty="0"/>
              <a:t>DevOps practices will dictate</a:t>
            </a:r>
          </a:p>
          <a:p>
            <a:pPr lvl="2"/>
            <a:r>
              <a:rPr lang="en-US" dirty="0"/>
              <a:t>As people learn about the massive capabilities of Agile, DevOps capabilities they will institute these changes but it will take time to change many apps</a:t>
            </a:r>
          </a:p>
          <a:p>
            <a:pPr lvl="1"/>
            <a:r>
              <a:rPr lang="en-US" dirty="0"/>
              <a:t>Cloud scale and cost savings could make it shorter (possibly much shorter)</a:t>
            </a:r>
          </a:p>
          <a:p>
            <a:r>
              <a:rPr lang="en-US" dirty="0"/>
              <a:t>Containers</a:t>
            </a:r>
          </a:p>
          <a:p>
            <a:pPr lvl="1"/>
            <a:r>
              <a:rPr lang="en-US" dirty="0"/>
              <a:t>Now</a:t>
            </a:r>
          </a:p>
          <a:p>
            <a:pPr lvl="1"/>
            <a:r>
              <a:rPr lang="en-US" dirty="0"/>
              <a:t>Docker has already started driving this technology forward</a:t>
            </a:r>
          </a:p>
          <a:p>
            <a:pPr lvl="1"/>
            <a:r>
              <a:rPr lang="en-US" dirty="0"/>
              <a:t>Usually no “coding” changes are needed so very fast adoption</a:t>
            </a:r>
          </a:p>
          <a:p>
            <a:pPr lvl="1"/>
            <a:r>
              <a:rPr lang="en-US" dirty="0"/>
              <a:t>Docker, Cloud providers and new Server OS are all making it easy and cost effective</a:t>
            </a:r>
          </a:p>
        </p:txBody>
      </p:sp>
      <p:sp>
        <p:nvSpPr>
          <p:cNvPr id="3" name="Title 2"/>
          <p:cNvSpPr>
            <a:spLocks noGrp="1"/>
          </p:cNvSpPr>
          <p:nvPr>
            <p:ph type="title"/>
          </p:nvPr>
        </p:nvSpPr>
        <p:spPr/>
        <p:txBody>
          <a:bodyPr/>
          <a:lstStyle/>
          <a:p>
            <a:r>
              <a:rPr lang="en-US" dirty="0"/>
              <a:t>How Long Will it take to be mainstream?</a:t>
            </a:r>
          </a:p>
        </p:txBody>
      </p:sp>
    </p:spTree>
    <p:extLst>
      <p:ext uri="{BB962C8B-B14F-4D97-AF65-F5344CB8AC3E}">
        <p14:creationId xmlns:p14="http://schemas.microsoft.com/office/powerpoint/2010/main" val="4727904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3937681"/>
          </a:xfrm>
        </p:spPr>
        <p:txBody>
          <a:bodyPr/>
          <a:lstStyle/>
          <a:p>
            <a:pPr marL="742950" indent="-742950">
              <a:buFont typeface="+mj-lt"/>
              <a:buAutoNum type="arabicPeriod"/>
            </a:pPr>
            <a:r>
              <a:rPr lang="en-US" dirty="0"/>
              <a:t>Create Docker Account and link it with Azure</a:t>
            </a:r>
          </a:p>
          <a:p>
            <a:pPr lvl="1"/>
            <a:r>
              <a:rPr lang="en-US" dirty="0">
                <a:hlinkClick r:id="rId2"/>
              </a:rPr>
              <a:t>https://beta.docker.com/docs/</a:t>
            </a:r>
            <a:endParaRPr lang="en-US" dirty="0"/>
          </a:p>
          <a:p>
            <a:pPr marL="742950" indent="-742950">
              <a:buFont typeface="+mj-lt"/>
              <a:buAutoNum type="arabicPeriod"/>
            </a:pPr>
            <a:r>
              <a:rPr lang="en-US" dirty="0"/>
              <a:t>Create </a:t>
            </a:r>
            <a:r>
              <a:rPr lang="en-US" dirty="0" err="1"/>
              <a:t>Wordpress</a:t>
            </a:r>
            <a:r>
              <a:rPr lang="en-US" dirty="0"/>
              <a:t> Site on Azure in a Docker Container; login to </a:t>
            </a:r>
            <a:r>
              <a:rPr lang="en-US" dirty="0" err="1"/>
              <a:t>wordpress</a:t>
            </a:r>
            <a:r>
              <a:rPr lang="en-US" dirty="0"/>
              <a:t> to do preliminary setup (admin credentials)</a:t>
            </a:r>
          </a:p>
          <a:p>
            <a:pPr marL="742950" indent="-742950">
              <a:buFont typeface="+mj-lt"/>
              <a:buAutoNum type="arabicPeriod"/>
            </a:pPr>
            <a:r>
              <a:rPr lang="en-US" dirty="0"/>
              <a:t>Install Docker for Windows on your local machine</a:t>
            </a:r>
          </a:p>
          <a:p>
            <a:pPr marL="979478" lvl="1" indent="-742950"/>
            <a:r>
              <a:rPr lang="en-US" dirty="0"/>
              <a:t>https://docs.docker.com/engine/installation/windows/</a:t>
            </a:r>
          </a:p>
        </p:txBody>
      </p:sp>
      <p:sp>
        <p:nvSpPr>
          <p:cNvPr id="3" name="Title 2"/>
          <p:cNvSpPr>
            <a:spLocks noGrp="1"/>
          </p:cNvSpPr>
          <p:nvPr>
            <p:ph type="title"/>
          </p:nvPr>
        </p:nvSpPr>
        <p:spPr/>
        <p:txBody>
          <a:bodyPr/>
          <a:lstStyle/>
          <a:p>
            <a:r>
              <a:rPr lang="en-US" dirty="0"/>
              <a:t>Homework [Optional]</a:t>
            </a:r>
          </a:p>
        </p:txBody>
      </p:sp>
      <p:sp>
        <p:nvSpPr>
          <p:cNvPr id="4" name="Rectangle 3"/>
          <p:cNvSpPr/>
          <p:nvPr/>
        </p:nvSpPr>
        <p:spPr>
          <a:xfrm>
            <a:off x="269239" y="5363314"/>
            <a:ext cx="6096000" cy="1200329"/>
          </a:xfrm>
          <a:prstGeom prst="rect">
            <a:avLst/>
          </a:prstGeom>
        </p:spPr>
        <p:txBody>
          <a:bodyPr>
            <a:spAutoFit/>
          </a:bodyPr>
          <a:lstStyle/>
          <a:p>
            <a:r>
              <a:rPr lang="en-US" b="1" u="sng">
                <a:latin typeface="Calibri" panose="020F0502020204030204" pitchFamily="34" charset="0"/>
                <a:ea typeface="Calibri" panose="020F0502020204030204" pitchFamily="34" charset="0"/>
                <a:cs typeface="Times New Roman" panose="02020603050405020304" pitchFamily="18" charset="0"/>
              </a:rPr>
              <a:t>Agenda 8/30</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Review Homework (if desired) </a:t>
            </a:r>
          </a:p>
          <a:p>
            <a:r>
              <a:rPr lang="en-US" dirty="0">
                <a:latin typeface="Calibri" panose="020F0502020204030204" pitchFamily="34" charset="0"/>
                <a:ea typeface="Calibri" panose="020F0502020204030204" pitchFamily="34" charset="0"/>
                <a:cs typeface="Times New Roman" panose="02020603050405020304" pitchFamily="18" charset="0"/>
              </a:rPr>
              <a:t>Q&amp;A</a:t>
            </a:r>
          </a:p>
          <a:p>
            <a:r>
              <a:rPr lang="en-US" dirty="0">
                <a:latin typeface="Calibri" panose="020F0502020204030204" pitchFamily="34" charset="0"/>
                <a:ea typeface="Calibri" panose="020F0502020204030204" pitchFamily="34" charset="0"/>
                <a:cs typeface="Times New Roman" panose="02020603050405020304" pitchFamily="18" charset="0"/>
              </a:rPr>
              <a:t>Next Steps</a:t>
            </a:r>
          </a:p>
        </p:txBody>
      </p:sp>
    </p:spTree>
    <p:extLst>
      <p:ext uri="{BB962C8B-B14F-4D97-AF65-F5344CB8AC3E}">
        <p14:creationId xmlns:p14="http://schemas.microsoft.com/office/powerpoint/2010/main" val="21735705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Offer</a:t>
            </a:r>
          </a:p>
        </p:txBody>
      </p:sp>
      <p:sp>
        <p:nvSpPr>
          <p:cNvPr id="4" name="Rectangle 3"/>
          <p:cNvSpPr/>
          <p:nvPr/>
        </p:nvSpPr>
        <p:spPr bwMode="auto">
          <a:xfrm>
            <a:off x="721996" y="1636150"/>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Fast Iteration</a:t>
            </a:r>
          </a:p>
        </p:txBody>
      </p:sp>
      <p:sp>
        <p:nvSpPr>
          <p:cNvPr id="6" name="Rectangle 5"/>
          <p:cNvSpPr/>
          <p:nvPr/>
        </p:nvSpPr>
        <p:spPr bwMode="auto">
          <a:xfrm>
            <a:off x="5200736" y="1636150"/>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Resource Controls</a:t>
            </a:r>
          </a:p>
        </p:txBody>
      </p:sp>
      <p:sp>
        <p:nvSpPr>
          <p:cNvPr id="7" name="Rectangle 6"/>
          <p:cNvSpPr/>
          <p:nvPr/>
        </p:nvSpPr>
        <p:spPr bwMode="auto">
          <a:xfrm>
            <a:off x="9679476" y="1636150"/>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Rapid Deployment</a:t>
            </a:r>
          </a:p>
        </p:txBody>
      </p:sp>
      <p:sp>
        <p:nvSpPr>
          <p:cNvPr id="8" name="Rectangle 7"/>
          <p:cNvSpPr/>
          <p:nvPr/>
        </p:nvSpPr>
        <p:spPr bwMode="auto">
          <a:xfrm>
            <a:off x="2961366" y="4325425"/>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Defined State Separation</a:t>
            </a:r>
          </a:p>
        </p:txBody>
      </p:sp>
      <p:sp>
        <p:nvSpPr>
          <p:cNvPr id="9" name="Rectangle 8"/>
          <p:cNvSpPr/>
          <p:nvPr/>
        </p:nvSpPr>
        <p:spPr bwMode="auto">
          <a:xfrm>
            <a:off x="7440106" y="4325425"/>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Immutability</a:t>
            </a:r>
          </a:p>
          <a:p>
            <a:pPr algn="ctr" defTabSz="914102" fontAlgn="base">
              <a:lnSpc>
                <a:spcPct val="90000"/>
              </a:lnSpc>
              <a:spcBef>
                <a:spcPct val="0"/>
              </a:spcBef>
              <a:spcAft>
                <a:spcPct val="0"/>
              </a:spcAft>
            </a:pPr>
            <a:r>
              <a:rPr lang="en-US" sz="1600" dirty="0">
                <a:solidFill>
                  <a:srgbClr val="FFFFFF"/>
                </a:solidFill>
              </a:rPr>
              <a:t>(unchangeable)</a:t>
            </a:r>
          </a:p>
        </p:txBody>
      </p:sp>
    </p:spTree>
    <p:extLst>
      <p:ext uri="{BB962C8B-B14F-4D97-AF65-F5344CB8AC3E}">
        <p14:creationId xmlns:p14="http://schemas.microsoft.com/office/powerpoint/2010/main" val="1140935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Making Them Ideal For</a:t>
            </a:r>
          </a:p>
        </p:txBody>
      </p:sp>
      <p:grpSp>
        <p:nvGrpSpPr>
          <p:cNvPr id="7" name="Group 6"/>
          <p:cNvGrpSpPr/>
          <p:nvPr/>
        </p:nvGrpSpPr>
        <p:grpSpPr>
          <a:xfrm>
            <a:off x="721996" y="1636150"/>
            <a:ext cx="1792850" cy="1792850"/>
            <a:chOff x="2103523" y="4870764"/>
            <a:chExt cx="1828800" cy="1828800"/>
          </a:xfrm>
        </p:grpSpPr>
        <p:sp>
          <p:nvSpPr>
            <p:cNvPr id="29" name="Rectangle 28"/>
            <p:cNvSpPr/>
            <p:nvPr/>
          </p:nvSpPr>
          <p:spPr bwMode="auto">
            <a:xfrm>
              <a:off x="2103523" y="4870764"/>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Distributed Compute</a:t>
              </a:r>
            </a:p>
          </p:txBody>
        </p:sp>
        <mc:AlternateContent xmlns:mc="http://schemas.openxmlformats.org/markup-compatibility/2006" xmlns:a14="http://schemas.microsoft.com/office/drawing/2010/main">
          <mc:Choice Requires="a14">
            <p:sp>
              <p:nvSpPr>
                <p:cNvPr id="30" name="TextBox 29"/>
                <p:cNvSpPr txBox="1"/>
                <p:nvPr/>
              </p:nvSpPr>
              <p:spPr>
                <a:xfrm>
                  <a:off x="2142683" y="4978500"/>
                  <a:ext cx="1750479" cy="1037207"/>
                </a:xfrm>
                <a:prstGeom prst="rect">
                  <a:avLst/>
                </a:prstGeom>
                <a:noFill/>
              </p:spPr>
              <p:txBody>
                <a:bodyPr wrap="none" lIns="179285" tIns="143428" rIns="179285" bIns="143428" rtlCol="0">
                  <a:spAutoFit/>
                </a:bodyPr>
                <a:lstStyle/>
                <a:p>
                  <a:pPr>
                    <a:lnSpc>
                      <a:spcPct val="90000"/>
                    </a:lnSpc>
                    <a:spcAft>
                      <a:spcPts val="588"/>
                    </a:spcAft>
                  </a:pPr>
                  <a14:m>
                    <m:oMathPara xmlns:m="http://schemas.openxmlformats.org/officeDocument/2006/math">
                      <m:oMathParaPr>
                        <m:jc m:val="centerGroup"/>
                      </m:oMathParaPr>
                      <m:oMath xmlns:m="http://schemas.openxmlformats.org/officeDocument/2006/math">
                        <m:r>
                          <a:rPr lang="en-US" sz="4705" i="1">
                            <a:ln w="0"/>
                            <a:solidFill>
                              <a:srgbClr val="0078D7"/>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𝑓</m:t>
                        </m:r>
                        <m:d>
                          <m:dPr>
                            <m:ctrlPr>
                              <a:rPr lang="en-US" sz="4705" i="1">
                                <a:ln w="0"/>
                                <a:solidFill>
                                  <a:srgbClr val="0078D7"/>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dPr>
                          <m:e>
                            <m:r>
                              <a:rPr lang="en-US" sz="4705" i="1">
                                <a:ln w="0"/>
                                <a:solidFill>
                                  <a:srgbClr val="0078D7"/>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𝑥</m:t>
                            </m:r>
                          </m:e>
                        </m:d>
                      </m:oMath>
                    </m:oMathPara>
                  </a14:m>
                  <a:endParaRPr lang="en-US" sz="4705" dirty="0" err="1">
                    <a:ln w="0"/>
                    <a:solidFill>
                      <a:srgbClr val="0078D7"/>
                    </a:solidFill>
                    <a:effectLst>
                      <a:outerShdw blurRad="38100" dist="25400" dir="5400000" algn="ctr" rotWithShape="0">
                        <a:srgbClr val="6E747A">
                          <a:alpha val="43000"/>
                        </a:srgbClr>
                      </a:outerShdw>
                    </a:effectLst>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142683" y="4978500"/>
                  <a:ext cx="1750479" cy="1037207"/>
                </a:xfrm>
                <a:prstGeom prst="rect">
                  <a:avLst/>
                </a:prstGeom>
                <a:blipFill>
                  <a:blip r:embed="rId3"/>
                  <a:stretch>
                    <a:fillRect/>
                  </a:stretch>
                </a:blipFill>
              </p:spPr>
              <p:txBody>
                <a:bodyPr/>
                <a:lstStyle/>
                <a:p>
                  <a:r>
                    <a:rPr lang="en-US">
                      <a:noFill/>
                    </a:rPr>
                    <a:t> </a:t>
                  </a:r>
                </a:p>
              </p:txBody>
            </p:sp>
          </mc:Fallback>
        </mc:AlternateContent>
      </p:grpSp>
      <p:grpSp>
        <p:nvGrpSpPr>
          <p:cNvPr id="5" name="Group 4"/>
          <p:cNvGrpSpPr/>
          <p:nvPr/>
        </p:nvGrpSpPr>
        <p:grpSpPr>
          <a:xfrm>
            <a:off x="5201847" y="1636150"/>
            <a:ext cx="1792850" cy="1792850"/>
            <a:chOff x="4922837" y="4870764"/>
            <a:chExt cx="1828800" cy="1828800"/>
          </a:xfrm>
        </p:grpSpPr>
        <p:sp>
          <p:nvSpPr>
            <p:cNvPr id="31" name="Rectangle 30"/>
            <p:cNvSpPr/>
            <p:nvPr/>
          </p:nvSpPr>
          <p:spPr bwMode="auto">
            <a:xfrm>
              <a:off x="4922837" y="4870764"/>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Databases</a:t>
              </a:r>
            </a:p>
          </p:txBody>
        </p:sp>
        <p:sp>
          <p:nvSpPr>
            <p:cNvPr id="32" name="Freeform 31"/>
            <p:cNvSpPr>
              <a:spLocks noChangeAspect="1"/>
            </p:cNvSpPr>
            <p:nvPr/>
          </p:nvSpPr>
          <p:spPr bwMode="black">
            <a:xfrm>
              <a:off x="5127604" y="5021262"/>
              <a:ext cx="1419266" cy="990600"/>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p:nvGrpSpPr>
        <p:grpSpPr>
          <a:xfrm>
            <a:off x="9681699" y="1636150"/>
            <a:ext cx="1792850" cy="1792850"/>
            <a:chOff x="7165848" y="4895023"/>
            <a:chExt cx="1828800" cy="1828800"/>
          </a:xfrm>
        </p:grpSpPr>
        <p:sp>
          <p:nvSpPr>
            <p:cNvPr id="33" name="Rectangle 32"/>
            <p:cNvSpPr/>
            <p:nvPr/>
          </p:nvSpPr>
          <p:spPr bwMode="auto">
            <a:xfrm>
              <a:off x="7165848" y="4895023"/>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Web</a:t>
              </a:r>
            </a:p>
          </p:txBody>
        </p:sp>
        <p:grpSp>
          <p:nvGrpSpPr>
            <p:cNvPr id="2" name="Group 1"/>
            <p:cNvGrpSpPr/>
            <p:nvPr/>
          </p:nvGrpSpPr>
          <p:grpSpPr>
            <a:xfrm>
              <a:off x="7577364" y="5021262"/>
              <a:ext cx="1005769" cy="920831"/>
              <a:chOff x="7589837" y="5094544"/>
              <a:chExt cx="1005769" cy="920831"/>
            </a:xfrm>
          </p:grpSpPr>
          <p:sp>
            <p:nvSpPr>
              <p:cNvPr id="35" name="Freeform 19"/>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36" name="Freeform 20"/>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37" name="Freeform 21"/>
              <p:cNvSpPr>
                <a:spLocks/>
              </p:cNvSpPr>
              <p:nvPr/>
            </p:nvSpPr>
            <p:spPr bwMode="auto">
              <a:xfrm>
                <a:off x="7711121" y="5232209"/>
                <a:ext cx="124243" cy="33039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38" name="Freeform 22"/>
              <p:cNvSpPr>
                <a:spLocks/>
              </p:cNvSpPr>
              <p:nvPr/>
            </p:nvSpPr>
            <p:spPr bwMode="auto">
              <a:xfrm>
                <a:off x="7861987" y="5577903"/>
                <a:ext cx="600503" cy="308983"/>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39" name="Freeform 23"/>
              <p:cNvSpPr>
                <a:spLocks/>
              </p:cNvSpPr>
              <p:nvPr/>
            </p:nvSpPr>
            <p:spPr bwMode="auto">
              <a:xfrm>
                <a:off x="8101597" y="5342342"/>
                <a:ext cx="425972" cy="370167"/>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0" name="Freeform 24"/>
              <p:cNvSpPr>
                <a:spLocks/>
              </p:cNvSpPr>
              <p:nvPr/>
            </p:nvSpPr>
            <p:spPr bwMode="auto">
              <a:xfrm>
                <a:off x="7894526" y="5115959"/>
                <a:ext cx="186363" cy="183553"/>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1" name="Freeform 25"/>
              <p:cNvSpPr>
                <a:spLocks/>
              </p:cNvSpPr>
              <p:nvPr/>
            </p:nvSpPr>
            <p:spPr bwMode="auto">
              <a:xfrm>
                <a:off x="7728870" y="5562607"/>
                <a:ext cx="133116" cy="348752"/>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2" name="Freeform 26"/>
              <p:cNvSpPr>
                <a:spLocks/>
              </p:cNvSpPr>
              <p:nvPr/>
            </p:nvSpPr>
            <p:spPr bwMode="auto">
              <a:xfrm>
                <a:off x="7790991" y="5299512"/>
                <a:ext cx="310604" cy="351813"/>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3" name="Freeform 27"/>
              <p:cNvSpPr>
                <a:spLocks/>
              </p:cNvSpPr>
              <p:nvPr/>
            </p:nvSpPr>
            <p:spPr bwMode="auto">
              <a:xfrm>
                <a:off x="8015811" y="5189379"/>
                <a:ext cx="425972" cy="192731"/>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4" name="Freeform 28"/>
              <p:cNvSpPr>
                <a:spLocks/>
              </p:cNvSpPr>
              <p:nvPr/>
            </p:nvSpPr>
            <p:spPr bwMode="auto">
              <a:xfrm>
                <a:off x="8246545" y="5464711"/>
                <a:ext cx="221861" cy="220266"/>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5" name="Freeform 29"/>
              <p:cNvSpPr>
                <a:spLocks/>
              </p:cNvSpPr>
              <p:nvPr/>
            </p:nvSpPr>
            <p:spPr bwMode="auto">
              <a:xfrm>
                <a:off x="8060182" y="5712509"/>
                <a:ext cx="195237" cy="204968"/>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6" name="Freeform 30"/>
              <p:cNvSpPr>
                <a:spLocks/>
              </p:cNvSpPr>
              <p:nvPr/>
            </p:nvSpPr>
            <p:spPr bwMode="auto">
              <a:xfrm>
                <a:off x="7699289" y="5406586"/>
                <a:ext cx="304689" cy="308983"/>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grpSp>
      </p:grpSp>
      <p:grpSp>
        <p:nvGrpSpPr>
          <p:cNvPr id="15" name="Group 14"/>
          <p:cNvGrpSpPr/>
          <p:nvPr/>
        </p:nvGrpSpPr>
        <p:grpSpPr>
          <a:xfrm>
            <a:off x="7440637" y="4325425"/>
            <a:ext cx="1792850" cy="1792850"/>
            <a:chOff x="7666037" y="3954462"/>
            <a:chExt cx="1828800" cy="1828800"/>
          </a:xfrm>
        </p:grpSpPr>
        <p:sp>
          <p:nvSpPr>
            <p:cNvPr id="64" name="Rectangle 63"/>
            <p:cNvSpPr/>
            <p:nvPr/>
          </p:nvSpPr>
          <p:spPr bwMode="auto">
            <a:xfrm>
              <a:off x="7666037" y="3954462"/>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Tasks</a:t>
              </a:r>
            </a:p>
          </p:txBody>
        </p:sp>
        <p:sp>
          <p:nvSpPr>
            <p:cNvPr id="70" name="Freeform 69"/>
            <p:cNvSpPr>
              <a:spLocks noChangeAspect="1"/>
            </p:cNvSpPr>
            <p:nvPr/>
          </p:nvSpPr>
          <p:spPr bwMode="black">
            <a:xfrm>
              <a:off x="8114156" y="4210815"/>
              <a:ext cx="932561" cy="987257"/>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algn="ctr" defTabSz="474391" fontAlgn="base">
                <a:lnSpc>
                  <a:spcPct val="90000"/>
                </a:lnSpc>
                <a:spcBef>
                  <a:spcPct val="0"/>
                </a:spcBef>
                <a:spcAft>
                  <a:spcPct val="0"/>
                </a:spcAft>
              </a:pPr>
              <a:endParaRPr lang="en-US" sz="122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2958513" y="4325425"/>
            <a:ext cx="1792850" cy="1792850"/>
            <a:chOff x="3017837" y="3954462"/>
            <a:chExt cx="1828800" cy="1828800"/>
          </a:xfrm>
        </p:grpSpPr>
        <p:sp>
          <p:nvSpPr>
            <p:cNvPr id="48" name="Rectangle 47"/>
            <p:cNvSpPr/>
            <p:nvPr/>
          </p:nvSpPr>
          <p:spPr bwMode="auto">
            <a:xfrm>
              <a:off x="3017837" y="3954462"/>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Scale Out</a:t>
              </a:r>
            </a:p>
          </p:txBody>
        </p:sp>
        <p:sp>
          <p:nvSpPr>
            <p:cNvPr id="72" name="Freeform 21"/>
            <p:cNvSpPr>
              <a:spLocks noChangeAspect="1" noEditPoints="1"/>
            </p:cNvSpPr>
            <p:nvPr/>
          </p:nvSpPr>
          <p:spPr bwMode="black">
            <a:xfrm>
              <a:off x="3474298" y="4305311"/>
              <a:ext cx="915878" cy="79826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algn="ctr" defTabSz="474391" fontAlgn="base">
                <a:lnSpc>
                  <a:spcPct val="90000"/>
                </a:lnSpc>
                <a:spcBef>
                  <a:spcPct val="0"/>
                </a:spcBef>
                <a:spcAft>
                  <a:spcPct val="0"/>
                </a:spcAft>
              </a:pPr>
              <a:endParaRPr lang="en-US" sz="1221"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3683738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231106"/>
          </a:xfrm>
        </p:spPr>
        <p:txBody>
          <a:bodyPr/>
          <a:lstStyle/>
          <a:p>
            <a:r>
              <a:rPr lang="en-US" dirty="0"/>
              <a:t>Azure Container Service Template</a:t>
            </a:r>
          </a:p>
        </p:txBody>
      </p:sp>
      <p:sp>
        <p:nvSpPr>
          <p:cNvPr id="4" name="Text Placeholder 3"/>
          <p:cNvSpPr>
            <a:spLocks noGrp="1"/>
          </p:cNvSpPr>
          <p:nvPr>
            <p:ph type="body" sz="quarter" idx="11"/>
          </p:nvPr>
        </p:nvSpPr>
        <p:spPr>
          <a:xfrm>
            <a:off x="358569" y="2062264"/>
            <a:ext cx="5378549" cy="2554545"/>
          </a:xfrm>
        </p:spPr>
        <p:txBody>
          <a:bodyPr/>
          <a:lstStyle/>
          <a:p>
            <a:pPr>
              <a:spcBef>
                <a:spcPts val="1176"/>
              </a:spcBef>
            </a:pPr>
            <a:r>
              <a:rPr lang="en-US" dirty="0" err="1"/>
              <a:t>orchestratorProfile</a:t>
            </a:r>
            <a:endParaRPr lang="en-US" dirty="0"/>
          </a:p>
          <a:p>
            <a:pPr>
              <a:spcBef>
                <a:spcPts val="1176"/>
              </a:spcBef>
            </a:pPr>
            <a:r>
              <a:rPr lang="en-US" dirty="0" err="1"/>
              <a:t>masterProfile</a:t>
            </a:r>
            <a:endParaRPr lang="en-US" dirty="0"/>
          </a:p>
          <a:p>
            <a:pPr>
              <a:spcBef>
                <a:spcPts val="1176"/>
              </a:spcBef>
            </a:pPr>
            <a:r>
              <a:rPr lang="en-US" dirty="0" err="1"/>
              <a:t>agentPoolProfiles</a:t>
            </a:r>
            <a:endParaRPr lang="en-US" dirty="0"/>
          </a:p>
          <a:p>
            <a:pPr>
              <a:spcBef>
                <a:spcPts val="1176"/>
              </a:spcBef>
            </a:pPr>
            <a:r>
              <a:rPr lang="en-US" dirty="0" err="1"/>
              <a:t>linuxProfile</a:t>
            </a:r>
            <a:endParaRPr lang="en-US" dirty="0"/>
          </a:p>
          <a:p>
            <a:pPr marL="0" indent="0">
              <a:spcBef>
                <a:spcPts val="1176"/>
              </a:spcBef>
              <a:buNone/>
            </a:pPr>
            <a:endParaRPr lang="en-US" dirty="0">
              <a:gradFill>
                <a:gsLst>
                  <a:gs pos="1250">
                    <a:srgbClr val="505050"/>
                  </a:gs>
                  <a:gs pos="100000">
                    <a:srgbClr val="505050"/>
                  </a:gs>
                </a:gsLst>
                <a:lin ang="5400000" scaled="0"/>
              </a:gradFill>
            </a:endParaRPr>
          </a:p>
        </p:txBody>
      </p:sp>
      <p:pic>
        <p:nvPicPr>
          <p:cNvPr id="6" name="Picture 5"/>
          <p:cNvPicPr>
            <a:picLocks noChangeAspect="1"/>
          </p:cNvPicPr>
          <p:nvPr/>
        </p:nvPicPr>
        <p:blipFill>
          <a:blip r:embed="rId2"/>
          <a:stretch>
            <a:fillRect/>
          </a:stretch>
        </p:blipFill>
        <p:spPr>
          <a:xfrm>
            <a:off x="5624750" y="509227"/>
            <a:ext cx="6443053" cy="5929477"/>
          </a:xfrm>
          <a:prstGeom prst="rect">
            <a:avLst/>
          </a:prstGeom>
        </p:spPr>
      </p:pic>
    </p:spTree>
    <p:extLst>
      <p:ext uri="{BB962C8B-B14F-4D97-AF65-F5344CB8AC3E}">
        <p14:creationId xmlns:p14="http://schemas.microsoft.com/office/powerpoint/2010/main" val="383406106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bwMode="auto">
          <a:xfrm>
            <a:off x="4751364" y="487"/>
            <a:ext cx="7440637" cy="685702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7" name="Title 16"/>
          <p:cNvSpPr>
            <a:spLocks noGrp="1"/>
          </p:cNvSpPr>
          <p:nvPr>
            <p:ph type="title"/>
          </p:nvPr>
        </p:nvSpPr>
        <p:spPr>
          <a:xfrm>
            <a:off x="269241" y="289958"/>
            <a:ext cx="4556824" cy="899537"/>
          </a:xfrm>
        </p:spPr>
        <p:txBody>
          <a:bodyPr/>
          <a:lstStyle/>
          <a:p>
            <a:r>
              <a:rPr lang="en-US" dirty="0">
                <a:gradFill>
                  <a:gsLst>
                    <a:gs pos="20354">
                      <a:schemeClr val="tx1"/>
                    </a:gs>
                    <a:gs pos="40000">
                      <a:schemeClr val="tx1"/>
                    </a:gs>
                  </a:gsLst>
                  <a:lin ang="5400000" scaled="0"/>
                </a:gradFill>
              </a:rPr>
              <a:t>Learn more </a:t>
            </a:r>
            <a:br>
              <a:rPr lang="en-US" dirty="0">
                <a:gradFill>
                  <a:gsLst>
                    <a:gs pos="20354">
                      <a:schemeClr val="tx1"/>
                    </a:gs>
                    <a:gs pos="40000">
                      <a:schemeClr val="tx1"/>
                    </a:gs>
                  </a:gsLst>
                  <a:lin ang="5400000" scaled="0"/>
                </a:gradFill>
              </a:rPr>
            </a:br>
            <a:r>
              <a:rPr lang="en-US" dirty="0">
                <a:gradFill>
                  <a:gsLst>
                    <a:gs pos="20354">
                      <a:schemeClr val="tx1"/>
                    </a:gs>
                    <a:gs pos="40000">
                      <a:schemeClr val="tx1"/>
                    </a:gs>
                  </a:gsLst>
                  <a:lin ang="5400000" scaled="0"/>
                </a:gradFill>
              </a:rPr>
              <a:t>with FREE </a:t>
            </a:r>
            <a:br>
              <a:rPr lang="en-US" dirty="0">
                <a:gradFill>
                  <a:gsLst>
                    <a:gs pos="20354">
                      <a:schemeClr val="tx1"/>
                    </a:gs>
                    <a:gs pos="40000">
                      <a:schemeClr val="tx1"/>
                    </a:gs>
                  </a:gsLst>
                  <a:lin ang="5400000" scaled="0"/>
                </a:gradFill>
              </a:rPr>
            </a:br>
            <a:r>
              <a:rPr lang="en-US" dirty="0">
                <a:gradFill>
                  <a:gsLst>
                    <a:gs pos="20354">
                      <a:schemeClr val="tx1"/>
                    </a:gs>
                    <a:gs pos="40000">
                      <a:schemeClr val="tx1"/>
                    </a:gs>
                  </a:gsLst>
                  <a:lin ang="5400000" scaled="0"/>
                </a:gradFill>
              </a:rPr>
              <a:t>IT Pro Resources</a:t>
            </a:r>
          </a:p>
        </p:txBody>
      </p:sp>
      <p:sp>
        <p:nvSpPr>
          <p:cNvPr id="6" name="Text Placeholder 5"/>
          <p:cNvSpPr>
            <a:spLocks noGrp="1"/>
          </p:cNvSpPr>
          <p:nvPr>
            <p:ph type="body" sz="quarter" idx="10"/>
          </p:nvPr>
        </p:nvSpPr>
        <p:spPr>
          <a:xfrm>
            <a:off x="5230003" y="485569"/>
            <a:ext cx="6394809" cy="1194836"/>
          </a:xfrm>
        </p:spPr>
        <p:txBody>
          <a:bodyPr/>
          <a:lstStyle/>
          <a:p>
            <a:pPr>
              <a:lnSpc>
                <a:spcPct val="85000"/>
              </a:lnSpc>
            </a:pPr>
            <a:r>
              <a:rPr lang="en-US" sz="3137" dirty="0">
                <a:gradFill>
                  <a:gsLst>
                    <a:gs pos="20354">
                      <a:schemeClr val="tx1"/>
                    </a:gs>
                    <a:gs pos="40000">
                      <a:schemeClr val="tx1"/>
                    </a:gs>
                  </a:gsLst>
                  <a:lin ang="5400000" scaled="0"/>
                </a:gradFill>
              </a:rPr>
              <a:t>Free technical training resources: </a:t>
            </a:r>
          </a:p>
          <a:p>
            <a:pPr lvl="1"/>
            <a:r>
              <a:rPr lang="en-US" dirty="0"/>
              <a:t>On-demand online training: </a:t>
            </a:r>
            <a:r>
              <a:rPr lang="en-US" dirty="0">
                <a:hlinkClick r:id="rId3"/>
              </a:rPr>
              <a:t>http://aka.ms/moderninfrastructure</a:t>
            </a:r>
            <a:r>
              <a:rPr lang="en-US" dirty="0"/>
              <a:t> </a:t>
            </a:r>
          </a:p>
        </p:txBody>
      </p:sp>
      <p:sp>
        <p:nvSpPr>
          <p:cNvPr id="4" name="Text Placeholder 5"/>
          <p:cNvSpPr txBox="1">
            <a:spLocks/>
          </p:cNvSpPr>
          <p:nvPr/>
        </p:nvSpPr>
        <p:spPr>
          <a:xfrm>
            <a:off x="269241" y="2875607"/>
            <a:ext cx="4330400" cy="1484494"/>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5C2D91">
                        <a:lumMod val="20000"/>
                        <a:lumOff val="80000"/>
                      </a:srgbClr>
                    </a:gs>
                    <a:gs pos="40000">
                      <a:srgbClr val="5C2D91">
                        <a:lumMod val="20000"/>
                        <a:lumOff val="80000"/>
                      </a:srgbClr>
                    </a:gs>
                  </a:gsLst>
                  <a:lin ang="5400000" scaled="0"/>
                </a:gradFill>
              </a:rPr>
              <a:t>Expand your </a:t>
            </a:r>
            <a:br>
              <a:rPr lang="en-US" sz="3137" dirty="0">
                <a:gradFill>
                  <a:gsLst>
                    <a:gs pos="20354">
                      <a:srgbClr val="5C2D91">
                        <a:lumMod val="20000"/>
                        <a:lumOff val="80000"/>
                      </a:srgbClr>
                    </a:gs>
                    <a:gs pos="40000">
                      <a:srgbClr val="5C2D91">
                        <a:lumMod val="20000"/>
                        <a:lumOff val="80000"/>
                      </a:srgbClr>
                    </a:gs>
                  </a:gsLst>
                  <a:lin ang="5400000" scaled="0"/>
                </a:gradFill>
              </a:rPr>
            </a:br>
            <a:r>
              <a:rPr lang="en-US" sz="3137" dirty="0">
                <a:gradFill>
                  <a:gsLst>
                    <a:gs pos="20354">
                      <a:srgbClr val="5C2D91">
                        <a:lumMod val="20000"/>
                        <a:lumOff val="80000"/>
                      </a:srgbClr>
                    </a:gs>
                    <a:gs pos="40000">
                      <a:srgbClr val="5C2D91">
                        <a:lumMod val="20000"/>
                        <a:lumOff val="80000"/>
                      </a:srgbClr>
                    </a:gs>
                  </a:gsLst>
                  <a:lin ang="5400000" scaled="0"/>
                </a:gradFill>
              </a:rPr>
              <a:t>Modern Infrastructure Knowledge</a:t>
            </a:r>
          </a:p>
        </p:txBody>
      </p:sp>
      <p:sp>
        <p:nvSpPr>
          <p:cNvPr id="5" name="Text Placeholder 5"/>
          <p:cNvSpPr txBox="1">
            <a:spLocks/>
          </p:cNvSpPr>
          <p:nvPr/>
        </p:nvSpPr>
        <p:spPr>
          <a:xfrm>
            <a:off x="5230003" y="1728939"/>
            <a:ext cx="6648484" cy="1888806"/>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buClr>
                <a:srgbClr val="FFFFFF"/>
              </a:buClr>
            </a:pPr>
            <a:r>
              <a:rPr lang="en-US" sz="3137" dirty="0">
                <a:gradFill>
                  <a:gsLst>
                    <a:gs pos="20354">
                      <a:srgbClr val="FFFFFF"/>
                    </a:gs>
                    <a:gs pos="40000">
                      <a:srgbClr val="FFFFFF"/>
                    </a:gs>
                  </a:gsLst>
                  <a:lin ang="5400000" scaled="0"/>
                </a:gradFill>
              </a:rPr>
              <a:t>Free </a:t>
            </a:r>
            <a:r>
              <a:rPr lang="en-US" sz="3137" dirty="0" err="1">
                <a:gradFill>
                  <a:gsLst>
                    <a:gs pos="20354">
                      <a:srgbClr val="FFFFFF"/>
                    </a:gs>
                    <a:gs pos="40000">
                      <a:srgbClr val="FFFFFF"/>
                    </a:gs>
                  </a:gsLst>
                  <a:lin ang="5400000" scaled="0"/>
                </a:gradFill>
              </a:rPr>
              <a:t>ebooks</a:t>
            </a:r>
            <a:r>
              <a:rPr lang="en-US" sz="3137" dirty="0">
                <a:gradFill>
                  <a:gsLst>
                    <a:gs pos="20354">
                      <a:srgbClr val="FFFFFF"/>
                    </a:gs>
                    <a:gs pos="40000">
                      <a:srgbClr val="FFFFFF"/>
                    </a:gs>
                  </a:gsLst>
                  <a:lin ang="5400000" scaled="0"/>
                </a:gradFill>
              </a:rPr>
              <a:t>:</a:t>
            </a:r>
          </a:p>
          <a:p>
            <a:pPr lvl="1">
              <a:lnSpc>
                <a:spcPct val="85000"/>
              </a:lnSpc>
              <a:spcAft>
                <a:spcPts val="1176"/>
              </a:spcAft>
              <a:buClr>
                <a:srgbClr val="FFFFFF"/>
              </a:buClr>
            </a:pPr>
            <a:r>
              <a:rPr lang="en-US" sz="1961" dirty="0">
                <a:gradFill>
                  <a:gsLst>
                    <a:gs pos="1250">
                      <a:srgbClr val="FFFFFF"/>
                    </a:gs>
                    <a:gs pos="100000">
                      <a:srgbClr val="FFFFFF"/>
                    </a:gs>
                  </a:gsLst>
                  <a:lin ang="5400000" scaled="0"/>
                </a:gradFill>
              </a:rPr>
              <a:t>Deploying Hyper-V with Software-Defined </a:t>
            </a:r>
            <a:br>
              <a:rPr lang="en-US" sz="1961" dirty="0">
                <a:gradFill>
                  <a:gsLst>
                    <a:gs pos="1250">
                      <a:srgbClr val="FFFFFF"/>
                    </a:gs>
                    <a:gs pos="100000">
                      <a:srgbClr val="FFFFFF"/>
                    </a:gs>
                  </a:gsLst>
                  <a:lin ang="5400000" scaled="0"/>
                </a:gradFill>
              </a:rPr>
            </a:br>
            <a:r>
              <a:rPr lang="en-US" sz="1961" dirty="0">
                <a:gradFill>
                  <a:gsLst>
                    <a:gs pos="1250">
                      <a:srgbClr val="FFFFFF"/>
                    </a:gs>
                    <a:gs pos="100000">
                      <a:srgbClr val="FFFFFF"/>
                    </a:gs>
                  </a:gsLst>
                  <a:lin ang="5400000" scaled="0"/>
                </a:gradFill>
              </a:rPr>
              <a:t>Storage &amp; Networking: </a:t>
            </a:r>
            <a:r>
              <a:rPr lang="en-US" sz="1961" dirty="0">
                <a:gradFill>
                  <a:gsLst>
                    <a:gs pos="1250">
                      <a:srgbClr val="FFFFFF"/>
                    </a:gs>
                    <a:gs pos="100000">
                      <a:srgbClr val="FFFFFF"/>
                    </a:gs>
                  </a:gsLst>
                  <a:lin ang="5400000" scaled="0"/>
                </a:gradFill>
                <a:hlinkClick r:id="rId4"/>
              </a:rPr>
              <a:t>http://aka.ms/deployinghyperv </a:t>
            </a:r>
            <a:endParaRPr lang="en-US" sz="1961" dirty="0">
              <a:gradFill>
                <a:gsLst>
                  <a:gs pos="1250">
                    <a:srgbClr val="FFFFFF"/>
                  </a:gs>
                  <a:gs pos="100000">
                    <a:srgbClr val="FFFFFF"/>
                  </a:gs>
                </a:gsLst>
                <a:lin ang="5400000" scaled="0"/>
              </a:gradFill>
            </a:endParaRPr>
          </a:p>
          <a:p>
            <a:pPr lvl="1">
              <a:lnSpc>
                <a:spcPct val="85000"/>
              </a:lnSpc>
              <a:spcAft>
                <a:spcPts val="1176"/>
              </a:spcAft>
              <a:buClr>
                <a:srgbClr val="FFFFFF"/>
              </a:buClr>
            </a:pPr>
            <a:r>
              <a:rPr lang="en-US" sz="1961" dirty="0">
                <a:gradFill>
                  <a:gsLst>
                    <a:gs pos="1250">
                      <a:srgbClr val="FFFFFF"/>
                    </a:gs>
                    <a:gs pos="100000">
                      <a:srgbClr val="FFFFFF"/>
                    </a:gs>
                  </a:gsLst>
                  <a:lin ang="5400000" scaled="0"/>
                </a:gradFill>
              </a:rPr>
              <a:t>Microsoft System Center: Integrated Cloud Platform: </a:t>
            </a:r>
            <a:r>
              <a:rPr lang="en-US" sz="1961" dirty="0">
                <a:gradFill>
                  <a:gsLst>
                    <a:gs pos="1250">
                      <a:srgbClr val="FFFFFF"/>
                    </a:gs>
                    <a:gs pos="100000">
                      <a:srgbClr val="FFFFFF"/>
                    </a:gs>
                  </a:gsLst>
                  <a:lin ang="5400000" scaled="0"/>
                </a:gradFill>
                <a:hlinkClick r:id="rId5"/>
              </a:rPr>
              <a:t>http://aka.ms/cloud-platform-ebook </a:t>
            </a:r>
            <a:endParaRPr lang="en-US" sz="1961" dirty="0">
              <a:gradFill>
                <a:gsLst>
                  <a:gs pos="1250">
                    <a:srgbClr val="FFFFFF"/>
                  </a:gs>
                  <a:gs pos="100000">
                    <a:srgbClr val="FFFFFF"/>
                  </a:gs>
                </a:gsLst>
                <a:lin ang="5400000" scaled="0"/>
              </a:gradFill>
            </a:endParaRPr>
          </a:p>
        </p:txBody>
      </p:sp>
      <p:sp>
        <p:nvSpPr>
          <p:cNvPr id="8" name="Text Placeholder 5"/>
          <p:cNvSpPr txBox="1">
            <a:spLocks/>
          </p:cNvSpPr>
          <p:nvPr/>
        </p:nvSpPr>
        <p:spPr>
          <a:xfrm>
            <a:off x="5230003" y="5669997"/>
            <a:ext cx="6320107" cy="856902"/>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buClr>
                <a:srgbClr val="FFFFFF"/>
              </a:buClr>
            </a:pPr>
            <a:r>
              <a:rPr lang="en-US" sz="2745" dirty="0">
                <a:gradFill>
                  <a:gsLst>
                    <a:gs pos="20354">
                      <a:srgbClr val="FFFFFF"/>
                    </a:gs>
                    <a:gs pos="40000">
                      <a:srgbClr val="FFFFFF"/>
                    </a:gs>
                  </a:gsLst>
                  <a:lin ang="5400000" scaled="0"/>
                </a:gradFill>
              </a:rPr>
              <a:t>Join the IT Pro community: </a:t>
            </a:r>
          </a:p>
          <a:p>
            <a:pPr lvl="1">
              <a:lnSpc>
                <a:spcPct val="85000"/>
              </a:lnSpc>
              <a:buClr>
                <a:srgbClr val="FFFFFF"/>
              </a:buClr>
            </a:pPr>
            <a:r>
              <a:rPr lang="en-US" sz="1961" dirty="0">
                <a:gradFill>
                  <a:gsLst>
                    <a:gs pos="20354">
                      <a:srgbClr val="FFFFFF"/>
                    </a:gs>
                    <a:gs pos="40000">
                      <a:srgbClr val="FFFFFF"/>
                    </a:gs>
                  </a:gsLst>
                  <a:lin ang="5400000" scaled="0"/>
                </a:gradFill>
              </a:rPr>
              <a:t>Twitter </a:t>
            </a:r>
            <a:r>
              <a:rPr lang="en-US" sz="1961" dirty="0">
                <a:gradFill>
                  <a:gsLst>
                    <a:gs pos="20354">
                      <a:srgbClr val="FFFFFF"/>
                    </a:gs>
                    <a:gs pos="40000">
                      <a:srgbClr val="FFFFFF"/>
                    </a:gs>
                  </a:gsLst>
                  <a:lin ang="5400000" scaled="0"/>
                </a:gradFill>
                <a:hlinkClick r:id="rId6"/>
              </a:rPr>
              <a:t>@</a:t>
            </a:r>
            <a:r>
              <a:rPr lang="en-US" sz="1961" dirty="0" err="1">
                <a:gradFill>
                  <a:gsLst>
                    <a:gs pos="20354">
                      <a:srgbClr val="FFFFFF"/>
                    </a:gs>
                    <a:gs pos="40000">
                      <a:srgbClr val="FFFFFF"/>
                    </a:gs>
                  </a:gsLst>
                  <a:lin ang="5400000" scaled="0"/>
                </a:gradFill>
                <a:hlinkClick r:id="rId6"/>
              </a:rPr>
              <a:t>MS_ITPro</a:t>
            </a:r>
            <a:endParaRPr lang="en-US" sz="1961" dirty="0">
              <a:gradFill>
                <a:gsLst>
                  <a:gs pos="20354">
                    <a:srgbClr val="FFFFFF"/>
                  </a:gs>
                  <a:gs pos="40000">
                    <a:srgbClr val="FFFFFF"/>
                  </a:gs>
                </a:gsLst>
                <a:lin ang="5400000" scaled="0"/>
              </a:gradFill>
            </a:endParaRPr>
          </a:p>
        </p:txBody>
      </p:sp>
      <p:sp>
        <p:nvSpPr>
          <p:cNvPr id="9" name="Text Placeholder 5"/>
          <p:cNvSpPr txBox="1">
            <a:spLocks/>
          </p:cNvSpPr>
          <p:nvPr/>
        </p:nvSpPr>
        <p:spPr>
          <a:xfrm>
            <a:off x="5230003" y="3726624"/>
            <a:ext cx="6686304" cy="1837513"/>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buClr>
                <a:srgbClr val="FFFFFF"/>
              </a:buClr>
            </a:pPr>
            <a:r>
              <a:rPr lang="en-US" sz="2745" dirty="0">
                <a:gradFill>
                  <a:gsLst>
                    <a:gs pos="20354">
                      <a:srgbClr val="FFFFFF"/>
                    </a:gs>
                    <a:gs pos="40000">
                      <a:srgbClr val="FFFFFF"/>
                    </a:gs>
                  </a:gsLst>
                  <a:lin ang="5400000" scaled="0"/>
                </a:gradFill>
              </a:rPr>
              <a:t>Get hands-on: Free virtual labs: </a:t>
            </a:r>
          </a:p>
          <a:p>
            <a:pPr lvl="1">
              <a:lnSpc>
                <a:spcPct val="85000"/>
              </a:lnSpc>
              <a:spcAft>
                <a:spcPts val="1176"/>
              </a:spcAft>
              <a:buClr>
                <a:srgbClr val="FFFFFF"/>
              </a:buClr>
            </a:pPr>
            <a:r>
              <a:rPr lang="en-US" sz="1961" dirty="0">
                <a:gradFill>
                  <a:gsLst>
                    <a:gs pos="1250">
                      <a:srgbClr val="FFFFFF"/>
                    </a:gs>
                    <a:gs pos="100000">
                      <a:srgbClr val="FFFFFF"/>
                    </a:gs>
                  </a:gsLst>
                  <a:lin ang="5400000" scaled="0"/>
                </a:gradFill>
              </a:rPr>
              <a:t>Microsoft Virtualization with Windows Server </a:t>
            </a:r>
            <a:br>
              <a:rPr lang="en-US" sz="1961" dirty="0">
                <a:gradFill>
                  <a:gsLst>
                    <a:gs pos="1250">
                      <a:srgbClr val="FFFFFF"/>
                    </a:gs>
                    <a:gs pos="100000">
                      <a:srgbClr val="FFFFFF"/>
                    </a:gs>
                  </a:gsLst>
                  <a:lin ang="5400000" scaled="0"/>
                </a:gradFill>
              </a:rPr>
            </a:br>
            <a:r>
              <a:rPr lang="en-US" sz="1961" dirty="0">
                <a:gradFill>
                  <a:gsLst>
                    <a:gs pos="1250">
                      <a:srgbClr val="FFFFFF"/>
                    </a:gs>
                    <a:gs pos="100000">
                      <a:srgbClr val="FFFFFF"/>
                    </a:gs>
                  </a:gsLst>
                  <a:lin ang="5400000" scaled="0"/>
                </a:gradFill>
              </a:rPr>
              <a:t>and System Center: </a:t>
            </a:r>
            <a:r>
              <a:rPr lang="en-US" sz="1961" dirty="0">
                <a:gradFill>
                  <a:gsLst>
                    <a:gs pos="1250">
                      <a:srgbClr val="FFFFFF"/>
                    </a:gs>
                    <a:gs pos="100000">
                      <a:srgbClr val="FFFFFF"/>
                    </a:gs>
                  </a:gsLst>
                  <a:lin ang="5400000" scaled="0"/>
                </a:gradFill>
                <a:hlinkClick r:id="rId7"/>
              </a:rPr>
              <a:t>http://aka.ms/virtualization-lab</a:t>
            </a:r>
            <a:endParaRPr lang="en-US" sz="1961" dirty="0">
              <a:gradFill>
                <a:gsLst>
                  <a:gs pos="1250">
                    <a:srgbClr val="FFFFFF"/>
                  </a:gs>
                  <a:gs pos="100000">
                    <a:srgbClr val="FFFFFF"/>
                  </a:gs>
                </a:gsLst>
                <a:lin ang="5400000" scaled="0"/>
              </a:gradFill>
            </a:endParaRPr>
          </a:p>
          <a:p>
            <a:pPr lvl="1">
              <a:lnSpc>
                <a:spcPct val="85000"/>
              </a:lnSpc>
              <a:spcAft>
                <a:spcPts val="1176"/>
              </a:spcAft>
              <a:buClr>
                <a:srgbClr val="FFFFFF"/>
              </a:buClr>
            </a:pPr>
            <a:r>
              <a:rPr lang="en-US" sz="1961" dirty="0">
                <a:gradFill>
                  <a:gsLst>
                    <a:gs pos="1250">
                      <a:srgbClr val="FFFFFF"/>
                    </a:gs>
                    <a:gs pos="100000">
                      <a:srgbClr val="FFFFFF"/>
                    </a:gs>
                  </a:gsLst>
                  <a:lin ang="5400000" scaled="0"/>
                </a:gradFill>
              </a:rPr>
              <a:t>Windows Azure Pack: Install and Configure: </a:t>
            </a:r>
            <a:r>
              <a:rPr lang="en-US" sz="1961" dirty="0">
                <a:gradFill>
                  <a:gsLst>
                    <a:gs pos="1250">
                      <a:srgbClr val="FFFFFF"/>
                    </a:gs>
                    <a:gs pos="100000">
                      <a:srgbClr val="FFFFFF"/>
                    </a:gs>
                  </a:gsLst>
                  <a:lin ang="5400000" scaled="0"/>
                </a:gradFill>
                <a:hlinkClick r:id="rId8"/>
              </a:rPr>
              <a:t>http://aka.ms/wap-lab </a:t>
            </a:r>
            <a:endParaRPr lang="en-US" sz="1961"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02920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751364" y="487"/>
            <a:ext cx="7440637" cy="6857027"/>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7" name="Title 16"/>
          <p:cNvSpPr>
            <a:spLocks noGrp="1"/>
          </p:cNvSpPr>
          <p:nvPr>
            <p:ph type="title"/>
          </p:nvPr>
        </p:nvSpPr>
        <p:spPr>
          <a:xfrm>
            <a:off x="269241" y="289958"/>
            <a:ext cx="4556824" cy="899537"/>
          </a:xfrm>
        </p:spPr>
        <p:txBody>
          <a:bodyPr/>
          <a:lstStyle/>
          <a:p>
            <a:r>
              <a:rPr lang="en-US" dirty="0"/>
              <a:t>Free Resources for DevOps Practices</a:t>
            </a:r>
            <a:endParaRPr lang="en-US" dirty="0">
              <a:gradFill>
                <a:gsLst>
                  <a:gs pos="20354">
                    <a:schemeClr val="tx1"/>
                  </a:gs>
                  <a:gs pos="40000">
                    <a:schemeClr val="tx1"/>
                  </a:gs>
                </a:gsLst>
                <a:lin ang="5400000" scaled="0"/>
              </a:gradFill>
            </a:endParaRPr>
          </a:p>
        </p:txBody>
      </p:sp>
      <p:sp>
        <p:nvSpPr>
          <p:cNvPr id="6" name="Text Placeholder 5"/>
          <p:cNvSpPr>
            <a:spLocks noGrp="1"/>
          </p:cNvSpPr>
          <p:nvPr>
            <p:ph type="body" sz="quarter" idx="10"/>
          </p:nvPr>
        </p:nvSpPr>
        <p:spPr>
          <a:xfrm>
            <a:off x="5149240" y="772147"/>
            <a:ext cx="6499080" cy="1381907"/>
          </a:xfrm>
        </p:spPr>
        <p:txBody>
          <a:bodyPr/>
          <a:lstStyle/>
          <a:p>
            <a:r>
              <a:rPr lang="en-US" sz="3137" dirty="0">
                <a:gradFill>
                  <a:gsLst>
                    <a:gs pos="20354">
                      <a:schemeClr val="tx1"/>
                    </a:gs>
                    <a:gs pos="40000">
                      <a:schemeClr val="tx1"/>
                    </a:gs>
                  </a:gsLst>
                  <a:lin ang="5400000" scaled="0"/>
                </a:gradFill>
              </a:rPr>
              <a:t>Optimize your </a:t>
            </a:r>
            <a:br>
              <a:rPr lang="en-US" sz="3137" dirty="0">
                <a:gradFill>
                  <a:gsLst>
                    <a:gs pos="20354">
                      <a:schemeClr val="tx1"/>
                    </a:gs>
                    <a:gs pos="40000">
                      <a:schemeClr val="tx1"/>
                    </a:gs>
                  </a:gsLst>
                  <a:lin ang="5400000" scaled="0"/>
                </a:gradFill>
              </a:rPr>
            </a:br>
            <a:r>
              <a:rPr lang="en-US" sz="3137" dirty="0">
                <a:gradFill>
                  <a:gsLst>
                    <a:gs pos="20354">
                      <a:schemeClr val="tx1"/>
                    </a:gs>
                    <a:gs pos="40000">
                      <a:schemeClr val="tx1"/>
                    </a:gs>
                  </a:gsLst>
                  <a:lin ang="5400000" scaled="0"/>
                </a:gradFill>
              </a:rPr>
              <a:t>DevOps practices &amp; tools:  </a:t>
            </a:r>
          </a:p>
          <a:p>
            <a:pPr lvl="1"/>
            <a:r>
              <a:rPr lang="en-US" dirty="0"/>
              <a:t>Get started on your DevOps journey:  </a:t>
            </a:r>
            <a:r>
              <a:rPr lang="en-US" dirty="0">
                <a:hlinkClick r:id="rId3"/>
              </a:rPr>
              <a:t>aka.ms/</a:t>
            </a:r>
            <a:r>
              <a:rPr lang="en-US" dirty="0" err="1">
                <a:hlinkClick r:id="rId3"/>
              </a:rPr>
              <a:t>devops</a:t>
            </a:r>
            <a:endParaRPr lang="en-US" dirty="0"/>
          </a:p>
        </p:txBody>
      </p:sp>
      <p:sp>
        <p:nvSpPr>
          <p:cNvPr id="4" name="Text Placeholder 5"/>
          <p:cNvSpPr txBox="1">
            <a:spLocks/>
          </p:cNvSpPr>
          <p:nvPr/>
        </p:nvSpPr>
        <p:spPr>
          <a:xfrm>
            <a:off x="269241" y="2875607"/>
            <a:ext cx="4330400" cy="1484494"/>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0078D7">
                        <a:lumMod val="20000"/>
                        <a:lumOff val="80000"/>
                      </a:srgbClr>
                    </a:gs>
                    <a:gs pos="40000">
                      <a:srgbClr val="0078D7">
                        <a:lumMod val="20000"/>
                        <a:lumOff val="80000"/>
                      </a:srgbClr>
                    </a:gs>
                  </a:gsLst>
                </a:gradFill>
              </a:rPr>
              <a:t>Accelerate your application </a:t>
            </a:r>
            <a:br>
              <a:rPr lang="en-US" sz="3137" dirty="0">
                <a:gradFill>
                  <a:gsLst>
                    <a:gs pos="20354">
                      <a:srgbClr val="0078D7">
                        <a:lumMod val="20000"/>
                        <a:lumOff val="80000"/>
                      </a:srgbClr>
                    </a:gs>
                    <a:gs pos="40000">
                      <a:srgbClr val="0078D7">
                        <a:lumMod val="20000"/>
                        <a:lumOff val="80000"/>
                      </a:srgbClr>
                    </a:gs>
                  </a:gsLst>
                </a:gradFill>
              </a:rPr>
            </a:br>
            <a:r>
              <a:rPr lang="en-US" sz="3137" dirty="0">
                <a:gradFill>
                  <a:gsLst>
                    <a:gs pos="20354">
                      <a:srgbClr val="0078D7">
                        <a:lumMod val="20000"/>
                        <a:lumOff val="80000"/>
                      </a:srgbClr>
                    </a:gs>
                    <a:gs pos="40000">
                      <a:srgbClr val="0078D7">
                        <a:lumMod val="20000"/>
                        <a:lumOff val="80000"/>
                      </a:srgbClr>
                    </a:gs>
                  </a:gsLst>
                </a:gradFill>
              </a:rPr>
              <a:t>delivery lifecycle</a:t>
            </a:r>
          </a:p>
        </p:txBody>
      </p:sp>
      <p:sp>
        <p:nvSpPr>
          <p:cNvPr id="5" name="Text Placeholder 5"/>
          <p:cNvSpPr txBox="1">
            <a:spLocks/>
          </p:cNvSpPr>
          <p:nvPr/>
        </p:nvSpPr>
        <p:spPr>
          <a:xfrm>
            <a:off x="5149241" y="2289615"/>
            <a:ext cx="6648484" cy="1653461"/>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FFFFFF"/>
                    </a:gs>
                    <a:gs pos="40000">
                      <a:srgbClr val="FFFFFF"/>
                    </a:gs>
                  </a:gsLst>
                  <a:lin ang="5400000" scaled="0"/>
                </a:gradFill>
              </a:rPr>
              <a:t>Download the Forrester Infrastructure-as-Code whitepaper: </a:t>
            </a:r>
          </a:p>
          <a:p>
            <a:pPr lvl="1">
              <a:buClr>
                <a:srgbClr val="FFFFFF"/>
              </a:buClr>
            </a:pPr>
            <a:r>
              <a:rPr lang="en-US" sz="1961" dirty="0">
                <a:gradFill>
                  <a:gsLst>
                    <a:gs pos="1250">
                      <a:srgbClr val="FFFFFF"/>
                    </a:gs>
                    <a:gs pos="100000">
                      <a:srgbClr val="FFFFFF"/>
                    </a:gs>
                  </a:gsLst>
                  <a:lin ang="5400000" scaled="0"/>
                </a:gradFill>
              </a:rPr>
              <a:t>Complexity kills.  Automate with Infra as code: </a:t>
            </a:r>
            <a:r>
              <a:rPr lang="en-US" sz="1961" dirty="0">
                <a:gradFill>
                  <a:gsLst>
                    <a:gs pos="1250">
                      <a:srgbClr val="FFFFFF"/>
                    </a:gs>
                    <a:gs pos="100000">
                      <a:srgbClr val="FFFFFF"/>
                    </a:gs>
                  </a:gsLst>
                  <a:lin ang="5400000" scaled="0"/>
                </a:gradFill>
                <a:hlinkClick r:id="rId4"/>
              </a:rPr>
              <a:t>aka.ms/</a:t>
            </a:r>
            <a:r>
              <a:rPr lang="en-US" sz="1961" dirty="0" err="1">
                <a:gradFill>
                  <a:gsLst>
                    <a:gs pos="1250">
                      <a:srgbClr val="FFFFFF"/>
                    </a:gs>
                    <a:gs pos="100000">
                      <a:srgbClr val="FFFFFF"/>
                    </a:gs>
                  </a:gsLst>
                  <a:lin ang="5400000" scaled="0"/>
                </a:gradFill>
                <a:hlinkClick r:id="rId4"/>
              </a:rPr>
              <a:t>iac_tlp</a:t>
            </a:r>
            <a:endParaRPr lang="en-US" sz="1961" dirty="0">
              <a:gradFill>
                <a:gsLst>
                  <a:gs pos="1250">
                    <a:srgbClr val="FFFFFF"/>
                  </a:gs>
                  <a:gs pos="100000">
                    <a:srgbClr val="FFFFFF"/>
                  </a:gs>
                </a:gsLst>
                <a:lin ang="5400000" scaled="0"/>
              </a:gradFill>
            </a:endParaRPr>
          </a:p>
        </p:txBody>
      </p:sp>
      <p:sp>
        <p:nvSpPr>
          <p:cNvPr id="8" name="Text Placeholder 5"/>
          <p:cNvSpPr txBox="1">
            <a:spLocks/>
          </p:cNvSpPr>
          <p:nvPr/>
        </p:nvSpPr>
        <p:spPr>
          <a:xfrm>
            <a:off x="5149240" y="4078638"/>
            <a:ext cx="6320107" cy="1218974"/>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FFFFFF"/>
                    </a:gs>
                    <a:gs pos="40000">
                      <a:srgbClr val="FFFFFF"/>
                    </a:gs>
                  </a:gsLst>
                  <a:lin ang="5400000" scaled="0"/>
                </a:gradFill>
              </a:rPr>
              <a:t>Technical resources for Practitioners: </a:t>
            </a:r>
          </a:p>
          <a:p>
            <a:pPr lvl="1">
              <a:buClr>
                <a:srgbClr val="FFFFFF"/>
              </a:buClr>
            </a:pPr>
            <a:r>
              <a:rPr lang="en-US" sz="1961" dirty="0">
                <a:gradFill>
                  <a:gsLst>
                    <a:gs pos="1250">
                      <a:srgbClr val="FFFFFF"/>
                    </a:gs>
                    <a:gs pos="100000">
                      <a:srgbClr val="FFFFFF"/>
                    </a:gs>
                  </a:gsLst>
                  <a:lin ang="5400000" scaled="0"/>
                </a:gradFill>
              </a:rPr>
              <a:t>Get access to free online training, </a:t>
            </a:r>
            <a:r>
              <a:rPr lang="en-US" sz="1961" dirty="0" err="1">
                <a:gradFill>
                  <a:gsLst>
                    <a:gs pos="1250">
                      <a:srgbClr val="FFFFFF"/>
                    </a:gs>
                    <a:gs pos="100000">
                      <a:srgbClr val="FFFFFF"/>
                    </a:gs>
                  </a:gsLst>
                  <a:lin ang="5400000" scaled="0"/>
                </a:gradFill>
              </a:rPr>
              <a:t>evals</a:t>
            </a:r>
            <a:r>
              <a:rPr lang="en-US" sz="1961" dirty="0">
                <a:gradFill>
                  <a:gsLst>
                    <a:gs pos="1250">
                      <a:srgbClr val="FFFFFF"/>
                    </a:gs>
                    <a:gs pos="100000">
                      <a:srgbClr val="FFFFFF"/>
                    </a:gs>
                  </a:gsLst>
                  <a:lin ang="5400000" scaled="0"/>
                </a:gradFill>
              </a:rPr>
              <a:t> and HOLs: </a:t>
            </a:r>
            <a:r>
              <a:rPr lang="en-US" sz="1961" dirty="0">
                <a:gradFill>
                  <a:gsLst>
                    <a:gs pos="1250">
                      <a:srgbClr val="FFFFFF"/>
                    </a:gs>
                    <a:gs pos="100000">
                      <a:srgbClr val="FFFFFF"/>
                    </a:gs>
                  </a:gsLst>
                  <a:lin ang="5400000" scaled="0"/>
                </a:gradFill>
                <a:hlinkClick r:id="rId5"/>
              </a:rPr>
              <a:t>aka.ms/</a:t>
            </a:r>
            <a:r>
              <a:rPr lang="en-US" sz="1961" dirty="0" err="1">
                <a:gradFill>
                  <a:gsLst>
                    <a:gs pos="1250">
                      <a:srgbClr val="FFFFFF"/>
                    </a:gs>
                    <a:gs pos="100000">
                      <a:srgbClr val="FFFFFF"/>
                    </a:gs>
                  </a:gsLst>
                  <a:lin ang="5400000" scaled="0"/>
                </a:gradFill>
                <a:hlinkClick r:id="rId5"/>
              </a:rPr>
              <a:t>devopsmva</a:t>
            </a:r>
            <a:endParaRPr lang="en-US" sz="1961" dirty="0">
              <a:gradFill>
                <a:gsLst>
                  <a:gs pos="1250">
                    <a:srgbClr val="FFFFFF"/>
                  </a:gs>
                  <a:gs pos="100000">
                    <a:srgbClr val="FFFFFF"/>
                  </a:gs>
                </a:gsLst>
                <a:lin ang="5400000" scaled="0"/>
              </a:gradFill>
            </a:endParaRPr>
          </a:p>
        </p:txBody>
      </p:sp>
      <p:sp>
        <p:nvSpPr>
          <p:cNvPr id="9" name="Text Placeholder 5"/>
          <p:cNvSpPr txBox="1">
            <a:spLocks/>
          </p:cNvSpPr>
          <p:nvPr/>
        </p:nvSpPr>
        <p:spPr>
          <a:xfrm>
            <a:off x="5149240" y="5433172"/>
            <a:ext cx="6320107" cy="947420"/>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FFFFFF"/>
                    </a:gs>
                    <a:gs pos="40000">
                      <a:srgbClr val="FFFFFF"/>
                    </a:gs>
                  </a:gsLst>
                  <a:lin ang="5400000" scaled="0"/>
                </a:gradFill>
              </a:rPr>
              <a:t>Join the Community conversations: </a:t>
            </a:r>
          </a:p>
          <a:p>
            <a:pPr lvl="1">
              <a:buClr>
                <a:srgbClr val="FFFFFF"/>
              </a:buClr>
            </a:pPr>
            <a:r>
              <a:rPr lang="en-US" sz="1961" dirty="0">
                <a:gradFill>
                  <a:gsLst>
                    <a:gs pos="1250">
                      <a:srgbClr val="FFFFFF"/>
                    </a:gs>
                    <a:gs pos="100000">
                      <a:srgbClr val="FFFFFF"/>
                    </a:gs>
                  </a:gsLst>
                  <a:lin ang="5400000" scaled="0"/>
                </a:gradFill>
              </a:rPr>
              <a:t>Use </a:t>
            </a:r>
            <a:r>
              <a:rPr lang="en-US" sz="1961" dirty="0">
                <a:gradFill>
                  <a:gsLst>
                    <a:gs pos="1250">
                      <a:srgbClr val="FFFFFF"/>
                    </a:gs>
                    <a:gs pos="100000">
                      <a:srgbClr val="FFFFFF"/>
                    </a:gs>
                  </a:gsLst>
                  <a:lin ang="5400000" scaled="0"/>
                </a:gradFill>
                <a:hlinkClick r:id="rId6"/>
              </a:rPr>
              <a:t>#</a:t>
            </a:r>
            <a:r>
              <a:rPr lang="en-US" sz="1961" dirty="0" err="1">
                <a:gradFill>
                  <a:gsLst>
                    <a:gs pos="1250">
                      <a:srgbClr val="FFFFFF"/>
                    </a:gs>
                    <a:gs pos="100000">
                      <a:srgbClr val="FFFFFF"/>
                    </a:gs>
                  </a:gsLst>
                  <a:lin ang="5400000" scaled="0"/>
                </a:gradFill>
                <a:hlinkClick r:id="rId6"/>
              </a:rPr>
              <a:t>TalkDevOps</a:t>
            </a:r>
            <a:r>
              <a:rPr lang="en-US" sz="1961" dirty="0">
                <a:gradFill>
                  <a:gsLst>
                    <a:gs pos="1250">
                      <a:srgbClr val="FFFFFF"/>
                    </a:gs>
                    <a:gs pos="100000">
                      <a:srgbClr val="FFFFFF"/>
                    </a:gs>
                  </a:gsLst>
                  <a:lin ang="5400000" scaled="0"/>
                </a:gradFill>
                <a:hlinkClick r:id="rId6"/>
              </a:rPr>
              <a:t> </a:t>
            </a:r>
            <a:r>
              <a:rPr lang="en-US" sz="1961" dirty="0">
                <a:gradFill>
                  <a:gsLst>
                    <a:gs pos="1250">
                      <a:srgbClr val="FFFFFF"/>
                    </a:gs>
                    <a:gs pos="100000">
                      <a:srgbClr val="FFFFFF"/>
                    </a:gs>
                  </a:gsLst>
                  <a:lin ang="5400000" scaled="0"/>
                </a:gradFill>
              </a:rPr>
              <a:t>on Twitter</a:t>
            </a:r>
          </a:p>
        </p:txBody>
      </p:sp>
    </p:spTree>
    <p:extLst>
      <p:ext uri="{BB962C8B-B14F-4D97-AF65-F5344CB8AC3E}">
        <p14:creationId xmlns:p14="http://schemas.microsoft.com/office/powerpoint/2010/main" val="134871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636" y="1614575"/>
            <a:ext cx="3472776" cy="4276818"/>
          </a:xfrm>
          <a:prstGeom prst="rect">
            <a:avLst/>
          </a:prstGeom>
        </p:spPr>
      </p:pic>
      <p:sp>
        <p:nvSpPr>
          <p:cNvPr id="2" name="Title 1"/>
          <p:cNvSpPr>
            <a:spLocks noGrp="1"/>
          </p:cNvSpPr>
          <p:nvPr>
            <p:ph type="title" idx="4294967295"/>
          </p:nvPr>
        </p:nvSpPr>
        <p:spPr>
          <a:xfrm>
            <a:off x="0" y="149225"/>
            <a:ext cx="11677650" cy="1543050"/>
          </a:xfrm>
        </p:spPr>
        <p:txBody>
          <a:bodyPr>
            <a:noAutofit/>
          </a:bodyPr>
          <a:lstStyle/>
          <a:p>
            <a:r>
              <a:rPr lang="en-US" sz="3599" dirty="0">
                <a:solidFill>
                  <a:schemeClr val="tx2"/>
                </a:solidFill>
              </a:rPr>
              <a:t>Event Notifications – Http://ITProGuru.com/join</a:t>
            </a:r>
            <a:br>
              <a:rPr lang="en-US" sz="3599" dirty="0">
                <a:solidFill>
                  <a:schemeClr val="tx2"/>
                </a:solidFill>
              </a:rPr>
            </a:br>
            <a:r>
              <a:rPr lang="en-US" sz="2400" dirty="0">
                <a:solidFill>
                  <a:schemeClr val="tx2"/>
                </a:solidFill>
              </a:rPr>
              <a:t>Example: Azure Certification Jump Start </a:t>
            </a:r>
            <a:br>
              <a:rPr lang="en-US" sz="2400" dirty="0">
                <a:solidFill>
                  <a:schemeClr val="tx2"/>
                </a:solidFill>
              </a:rPr>
            </a:br>
            <a:r>
              <a:rPr lang="en-US" sz="2800" dirty="0">
                <a:solidFill>
                  <a:schemeClr val="tx2"/>
                </a:solidFill>
              </a:rPr>
              <a:t>70-534 Architecting Microsoft Azure Solutions</a:t>
            </a:r>
            <a:br>
              <a:rPr lang="en-US" sz="3999" dirty="0">
                <a:solidFill>
                  <a:schemeClr val="tx2"/>
                </a:solidFill>
              </a:rPr>
            </a:br>
            <a:endParaRPr lang="en-US" sz="3999" u="sng" dirty="0">
              <a:solidFill>
                <a:schemeClr val="tx2"/>
              </a:solidFill>
            </a:endParaRPr>
          </a:p>
        </p:txBody>
      </p:sp>
      <p:sp>
        <p:nvSpPr>
          <p:cNvPr id="3" name="Content Placeholder 2"/>
          <p:cNvSpPr>
            <a:spLocks noGrp="1"/>
          </p:cNvSpPr>
          <p:nvPr>
            <p:ph idx="4294967295"/>
          </p:nvPr>
        </p:nvSpPr>
        <p:spPr>
          <a:xfrm>
            <a:off x="0" y="1287943"/>
            <a:ext cx="4658400" cy="4711700"/>
          </a:xfrm>
        </p:spPr>
        <p:txBody>
          <a:bodyPr>
            <a:noAutofit/>
          </a:bodyPr>
          <a:lstStyle/>
          <a:p>
            <a:pPr marL="0" indent="0" eaLnBrk="0" fontAlgn="t" hangingPunct="0">
              <a:lnSpc>
                <a:spcPct val="100000"/>
              </a:lnSpc>
              <a:spcBef>
                <a:spcPct val="0"/>
              </a:spcBef>
              <a:spcAft>
                <a:spcPct val="0"/>
              </a:spcAft>
              <a:buNone/>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200" u="sng" dirty="0">
                <a:hlinkClick r:id="rId4"/>
              </a:rPr>
              <a:t>Design Azure Resource Manager (ARM) networking (5–10%)</a:t>
            </a:r>
            <a:endParaRPr lang="en-US" sz="12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200" u="sng" dirty="0">
                <a:hlinkClick r:id="rId5"/>
              </a:rPr>
              <a:t>Secure resources (20–25%)</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200" u="sng" dirty="0">
                <a:hlinkClick r:id="rId6"/>
              </a:rPr>
              <a:t>Design an application storage and data access strategy (5–10%)</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advanced applications (20–25%)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5" name="Rectangle 4"/>
          <p:cNvSpPr/>
          <p:nvPr/>
        </p:nvSpPr>
        <p:spPr>
          <a:xfrm>
            <a:off x="1701165" y="5923704"/>
            <a:ext cx="8275320" cy="92333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5400" b="1" i="0" u="none" strike="noStrike" kern="1200" cap="none" spc="0" normalizeH="0" baseline="0" noProof="0" dirty="0">
                <a:ln>
                  <a:noFill/>
                </a:ln>
                <a:solidFill>
                  <a:srgbClr val="0070C0"/>
                </a:solidFill>
                <a:effectLst/>
                <a:uLnTx/>
                <a:uFillTx/>
                <a:latin typeface="Calibri" panose="020F0502020204030204"/>
                <a:ea typeface="+mn-ea"/>
                <a:cs typeface="+mn-cs"/>
              </a:rPr>
              <a:t>ITProGuru.com/Join</a:t>
            </a:r>
            <a:endParaRPr kumimoji="0" lang="en-US" sz="54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7" name="TextBox 6"/>
          <p:cNvSpPr txBox="1"/>
          <p:nvPr/>
        </p:nvSpPr>
        <p:spPr>
          <a:xfrm>
            <a:off x="10016280" y="684324"/>
            <a:ext cx="2352395" cy="922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Brought to you By: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@ITProGuru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Microsoft</a:t>
            </a:r>
          </a:p>
        </p:txBody>
      </p:sp>
      <p:sp>
        <p:nvSpPr>
          <p:cNvPr id="11" name="Rectangle 10"/>
          <p:cNvSpPr/>
          <p:nvPr/>
        </p:nvSpPr>
        <p:spPr>
          <a:xfrm>
            <a:off x="8717635" y="3972337"/>
            <a:ext cx="3469918" cy="24615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http://www.amazon.com/dp/0735697442/ref=rdr_ext_tmb</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p:cNvSpPr txBox="1"/>
          <p:nvPr/>
        </p:nvSpPr>
        <p:spPr>
          <a:xfrm>
            <a:off x="8717634" y="5857746"/>
            <a:ext cx="3469919" cy="567289"/>
          </a:xfrm>
          <a:prstGeom prst="rect">
            <a:avLst/>
          </a:prstGeom>
          <a:solidFill>
            <a:srgbClr val="FFFF00"/>
          </a:solidFill>
        </p:spPr>
        <p:txBody>
          <a:bodyPr vert="horz" wrap="square" lIns="91440" tIns="91440" rIns="91440" bIns="9144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030A0"/>
                </a:solidFill>
                <a:effectLst/>
                <a:uLnTx/>
                <a:uFillTx/>
                <a:latin typeface="Segoe UI" pitchFamily="34" charset="0"/>
                <a:ea typeface="Segoe UI" pitchFamily="34" charset="0"/>
                <a:cs typeface="Segoe UI" pitchFamily="34" charset="0"/>
              </a:rPr>
              <a:t>Curriculum for Attendees</a:t>
            </a:r>
          </a:p>
        </p:txBody>
      </p:sp>
      <p:sp>
        <p:nvSpPr>
          <p:cNvPr id="10" name="Content Placeholder 2">
            <a:extLst>
              <a:ext uri="{FF2B5EF4-FFF2-40B4-BE49-F238E27FC236}">
                <a16:creationId xmlns:a16="http://schemas.microsoft.com/office/drawing/2014/main" id="{EBD3721A-2689-42AD-89AF-D48D58F19A07}"/>
              </a:ext>
            </a:extLst>
          </p:cNvPr>
          <p:cNvSpPr txBox="1">
            <a:spLocks/>
          </p:cNvSpPr>
          <p:nvPr/>
        </p:nvSpPr>
        <p:spPr>
          <a:xfrm>
            <a:off x="4487460" y="1293674"/>
            <a:ext cx="4109340" cy="50916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00" rtl="0" eaLnBrk="1" fontAlgn="t" latinLnBrk="0" hangingPunct="1">
              <a:lnSpc>
                <a:spcPct val="107000"/>
              </a:lnSpc>
              <a:spcBef>
                <a:spcPts val="1000"/>
              </a:spcBef>
              <a:spcAft>
                <a:spcPct val="0"/>
              </a:spcAft>
              <a:buClrTx/>
              <a:buSzPts val="1000"/>
              <a:buFont typeface="Arial" panose="020B0604020202020204" pitchFamily="34" charset="0"/>
              <a:buNone/>
              <a:tabLst>
                <a:tab pos="228600" algn="l"/>
              </a:tabLst>
              <a:defRPr/>
            </a:pP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#5 </a:t>
            </a: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hlinkClick r:id="rId8"/>
              </a:rPr>
              <a:t>Design Azure Web and Mobile Apps (5–10%)</a:t>
            </a:r>
            <a:endPar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Mobile Applications </a:t>
            </a:r>
          </a:p>
          <a:p>
            <a:pPr marL="0" marR="0" lvl="1" indent="0" algn="l" defTabSz="914400" rtl="0" eaLnBrk="1" fontAlgn="t" latinLnBrk="0" hangingPunct="1">
              <a:lnSpc>
                <a:spcPct val="107000"/>
              </a:lnSpc>
              <a:spcBef>
                <a:spcPts val="1000"/>
              </a:spcBef>
              <a:spcAft>
                <a:spcPct val="0"/>
              </a:spcAft>
              <a:buClrTx/>
              <a:buSzPts val="1000"/>
              <a:buFont typeface="Arial" panose="020B0604020202020204" pitchFamily="34" charset="0"/>
              <a:buNone/>
              <a:tabLst>
                <a:tab pos="228600" algn="l"/>
              </a:tabLst>
              <a:defRPr/>
            </a:pP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#6 </a:t>
            </a: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hlinkClick r:id="rId9"/>
              </a:rPr>
              <a:t>Design a management, monitoring, and business continuity strategy (20–25%)</a:t>
            </a:r>
            <a:endPar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marR="0" lvl="1" indent="0" algn="l" defTabSz="914400" rtl="0" eaLnBrk="1" fontAlgn="t" latinLnBrk="0" hangingPunct="1">
              <a:lnSpc>
                <a:spcPct val="107000"/>
              </a:lnSpc>
              <a:spcBef>
                <a:spcPts val="1000"/>
              </a:spcBef>
              <a:spcAft>
                <a:spcPct val="0"/>
              </a:spcAft>
              <a:buClrTx/>
              <a:buSzPts val="1000"/>
              <a:buFont typeface="Arial" panose="020B0604020202020204" pitchFamily="34" charset="0"/>
              <a:buNone/>
              <a:tabLst>
                <a:tab pos="228600" algn="l"/>
              </a:tabLst>
              <a:defRPr/>
            </a:pP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#7 </a:t>
            </a: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hlinkClick r:id="rId10"/>
              </a:rPr>
              <a:t>Architect an Azure Compute infrastructure (10–15%)</a:t>
            </a:r>
            <a:endPar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Bonus: Containers</a:t>
            </a:r>
          </a:p>
          <a:p>
            <a:pPr marL="0" marR="0" lvl="1" indent="0" algn="l" defTabSz="914400" rtl="0" eaLnBrk="1" fontAlgn="t" latinLnBrk="0" hangingPunct="1">
              <a:lnSpc>
                <a:spcPct val="100000"/>
              </a:lnSpc>
              <a:spcBef>
                <a:spcPts val="0"/>
              </a:spcBef>
              <a:spcAft>
                <a:spcPct val="0"/>
              </a:spcAft>
              <a:buClrTx/>
              <a:buSzPts val="1000"/>
              <a:buFont typeface="Arial" panose="020B0604020202020204" pitchFamily="34" charset="0"/>
              <a:buNone/>
              <a:tabLst>
                <a:tab pos="228600" algn="l"/>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6" name="Explosion 1 5"/>
          <p:cNvSpPr/>
          <p:nvPr/>
        </p:nvSpPr>
        <p:spPr>
          <a:xfrm>
            <a:off x="5490816" y="2524223"/>
            <a:ext cx="4211518" cy="3927104"/>
          </a:xfrm>
          <a:prstGeom prst="irregularSeal1">
            <a:avLst/>
          </a:prstGeom>
          <a:solidFill>
            <a:srgbClr val="FFC000">
              <a:alpha val="82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Join EVENTS Mailing List NOW!</a:t>
            </a:r>
          </a:p>
        </p:txBody>
      </p:sp>
      <p:sp>
        <p:nvSpPr>
          <p:cNvPr id="9" name="TextBox 8">
            <a:extLst>
              <a:ext uri="{FF2B5EF4-FFF2-40B4-BE49-F238E27FC236}">
                <a16:creationId xmlns:a16="http://schemas.microsoft.com/office/drawing/2014/main" id="{932CC09D-4924-4DE7-8D55-C2D76FA3BD49}"/>
              </a:ext>
            </a:extLst>
          </p:cNvPr>
          <p:cNvSpPr txBox="1"/>
          <p:nvPr/>
        </p:nvSpPr>
        <p:spPr>
          <a:xfrm flipH="1">
            <a:off x="124201" y="5557715"/>
            <a:ext cx="2711278" cy="12926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Other Event Plans: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DevOps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Containers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Application Pipeline,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MicroServices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&amp; More</a:t>
            </a:r>
          </a:p>
        </p:txBody>
      </p:sp>
    </p:spTree>
    <p:extLst>
      <p:ext uri="{BB962C8B-B14F-4D97-AF65-F5344CB8AC3E}">
        <p14:creationId xmlns:p14="http://schemas.microsoft.com/office/powerpoint/2010/main" val="196418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551742"/>
          </a:xfrm>
        </p:spPr>
        <p:txBody>
          <a:bodyPr/>
          <a:lstStyle/>
          <a:p>
            <a:r>
              <a:rPr lang="en-US" sz="4400" dirty="0"/>
              <a:t>How can you stay up to date?</a:t>
            </a:r>
          </a:p>
          <a:p>
            <a:pPr lvl="1"/>
            <a:r>
              <a:rPr lang="en-US" sz="2800" dirty="0"/>
              <a:t>Follow me on Twitter @ITProGuru</a:t>
            </a:r>
          </a:p>
          <a:p>
            <a:pPr lvl="1"/>
            <a:r>
              <a:rPr lang="en-US" sz="2800" dirty="0"/>
              <a:t>Follow my Blog </a:t>
            </a:r>
            <a:r>
              <a:rPr lang="en-US" sz="2800" dirty="0">
                <a:hlinkClick r:id="rId3"/>
              </a:rPr>
              <a:t>http://ITProGuru.com</a:t>
            </a:r>
            <a:r>
              <a:rPr lang="en-US" sz="2800" dirty="0"/>
              <a:t> </a:t>
            </a:r>
          </a:p>
          <a:p>
            <a:pPr lvl="1"/>
            <a:r>
              <a:rPr lang="en-US" sz="2800" dirty="0">
                <a:hlinkClick r:id="rId4"/>
              </a:rPr>
              <a:t>http://ITProGuru.com/Join</a:t>
            </a:r>
            <a:r>
              <a:rPr lang="en-US" sz="2800" dirty="0"/>
              <a:t> </a:t>
            </a:r>
          </a:p>
          <a:p>
            <a:pPr lvl="1"/>
            <a:r>
              <a:rPr lang="en-US" sz="2800" dirty="0"/>
              <a:t>Windows Container’s site </a:t>
            </a:r>
            <a:r>
              <a:rPr lang="en-US" sz="2800" dirty="0">
                <a:hlinkClick r:id="rId5"/>
              </a:rPr>
              <a:t>https://msdn.microsoft.com/virtualization/windowscontainers</a:t>
            </a:r>
            <a:endParaRPr lang="en-US" sz="2800" dirty="0"/>
          </a:p>
          <a:p>
            <a:pPr marL="560196" lvl="2" indent="0">
              <a:buNone/>
            </a:pPr>
            <a:r>
              <a:rPr lang="en-US" sz="2400" dirty="0">
                <a:hlinkClick r:id="rId6"/>
              </a:rPr>
              <a:t>http://aka.ms/windowscontainers</a:t>
            </a:r>
            <a:endParaRPr lang="en-US" sz="2400" dirty="0"/>
          </a:p>
        </p:txBody>
      </p:sp>
      <p:sp>
        <p:nvSpPr>
          <p:cNvPr id="3" name="Title 2"/>
          <p:cNvSpPr>
            <a:spLocks noGrp="1"/>
          </p:cNvSpPr>
          <p:nvPr>
            <p:ph type="title"/>
          </p:nvPr>
        </p:nvSpPr>
        <p:spPr/>
        <p:txBody>
          <a:bodyPr/>
          <a:lstStyle/>
          <a:p>
            <a:r>
              <a:rPr lang="en-US" dirty="0"/>
              <a:t>What’s Next?</a:t>
            </a:r>
          </a:p>
        </p:txBody>
      </p:sp>
    </p:spTree>
    <p:extLst>
      <p:ext uri="{BB962C8B-B14F-4D97-AF65-F5344CB8AC3E}">
        <p14:creationId xmlns:p14="http://schemas.microsoft.com/office/powerpoint/2010/main" val="18740211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2016, Containers and Next Generation Micro Services</a:t>
            </a:r>
          </a:p>
        </p:txBody>
      </p:sp>
      <p:sp>
        <p:nvSpPr>
          <p:cNvPr id="5" name="Content Placeholder 4"/>
          <p:cNvSpPr>
            <a:spLocks noGrp="1"/>
          </p:cNvSpPr>
          <p:nvPr>
            <p:ph idx="1"/>
          </p:nvPr>
        </p:nvSpPr>
        <p:spPr/>
        <p:txBody>
          <a:bodyPr>
            <a:normAutofit lnSpcReduction="10000"/>
          </a:bodyPr>
          <a:lstStyle/>
          <a:p>
            <a:pPr marL="0" indent="0">
              <a:buNone/>
            </a:pPr>
            <a:r>
              <a:rPr lang="en-US" dirty="0"/>
              <a:t>Are you up to speed with the next HUGE WAVE of virtualization… containers and micro services?  How will these great technologies impact our datacenters as they move into the mainstream with the soon to be released Windows Server 2016?  Come to this session to have a look at the near future as well as the soon to be released tools to help us meet the demands of our businesses. On this journey, we will explore what and why of micro services and containers, how these new virtualization technologies will change our world and at what pace.  We will show off some great new technologies built into Windows Server 2016 and get an understanding on how these new technologies will RAPIDLY change not only the virtualization landscape but also the cloud landscape. </a:t>
            </a:r>
          </a:p>
        </p:txBody>
      </p:sp>
    </p:spTree>
    <p:extLst>
      <p:ext uri="{BB962C8B-B14F-4D97-AF65-F5344CB8AC3E}">
        <p14:creationId xmlns:p14="http://schemas.microsoft.com/office/powerpoint/2010/main" val="3881642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18643" y="309582"/>
            <a:ext cx="8066548" cy="1701737"/>
          </a:xfrm>
        </p:spPr>
        <p:txBody>
          <a:bodyPr/>
          <a:lstStyle/>
          <a:p>
            <a:r>
              <a:rPr lang="en-US" dirty="0"/>
              <a:t>Hands On Lab</a:t>
            </a:r>
            <a:br>
              <a:rPr lang="en-US" dirty="0"/>
            </a:br>
            <a:r>
              <a:rPr lang="en-US" sz="3921" dirty="0"/>
              <a:t>Containers and Windows Server 2016</a:t>
            </a:r>
            <a:endParaRPr lang="en-US" dirty="0"/>
          </a:p>
        </p:txBody>
      </p:sp>
      <p:sp>
        <p:nvSpPr>
          <p:cNvPr id="3" name="Text Placeholder 2"/>
          <p:cNvSpPr>
            <a:spLocks noGrp="1"/>
          </p:cNvSpPr>
          <p:nvPr>
            <p:ph type="body" sz="quarter" idx="12"/>
          </p:nvPr>
        </p:nvSpPr>
        <p:spPr>
          <a:xfrm>
            <a:off x="269240" y="3877277"/>
            <a:ext cx="8067822" cy="1164421"/>
          </a:xfrm>
        </p:spPr>
        <p:txBody>
          <a:bodyPr/>
          <a:lstStyle/>
          <a:p>
            <a:endParaRPr lang="en-US" dirty="0">
              <a:solidFill>
                <a:schemeClr val="bg2"/>
              </a:solidFill>
            </a:endParaRPr>
          </a:p>
          <a:p>
            <a:endParaRPr lang="en-US" dirty="0">
              <a:solidFill>
                <a:schemeClr val="bg2"/>
              </a:solidFill>
            </a:endParaRPr>
          </a:p>
        </p:txBody>
      </p:sp>
      <p:sp>
        <p:nvSpPr>
          <p:cNvPr id="5" name="Rectangle 4"/>
          <p:cNvSpPr/>
          <p:nvPr/>
        </p:nvSpPr>
        <p:spPr>
          <a:xfrm>
            <a:off x="269240" y="5794105"/>
            <a:ext cx="10442859" cy="756041"/>
          </a:xfrm>
          <a:prstGeom prst="rect">
            <a:avLst/>
          </a:prstGeom>
        </p:spPr>
        <p:txBody>
          <a:bodyPr wrap="none">
            <a:spAutoFit/>
          </a:bodyPr>
          <a:lstStyle/>
          <a:p>
            <a:r>
              <a:rPr lang="en-US" sz="4313" dirty="0"/>
              <a:t>https://labondemand.com/Launch/40A59076</a:t>
            </a:r>
          </a:p>
        </p:txBody>
      </p:sp>
      <p:sp>
        <p:nvSpPr>
          <p:cNvPr id="6" name="Rectangle 5"/>
          <p:cNvSpPr/>
          <p:nvPr/>
        </p:nvSpPr>
        <p:spPr>
          <a:xfrm>
            <a:off x="269240" y="803983"/>
            <a:ext cx="11653522" cy="4435376"/>
          </a:xfrm>
          <a:prstGeom prst="rect">
            <a:avLst/>
          </a:prstGeom>
        </p:spPr>
        <p:txBody>
          <a:bodyPr wrap="square">
            <a:spAutoFit/>
          </a:bodyPr>
          <a:lstStyle/>
          <a:p>
            <a:endParaRPr lang="en-US" sz="1765" dirty="0"/>
          </a:p>
          <a:p>
            <a:endParaRPr lang="en-US" sz="1765" dirty="0"/>
          </a:p>
          <a:p>
            <a:endParaRPr lang="en-US" sz="1765" dirty="0"/>
          </a:p>
          <a:p>
            <a:endParaRPr lang="en-US" sz="1765" dirty="0"/>
          </a:p>
          <a:p>
            <a:endParaRPr lang="en-US" sz="1765" dirty="0"/>
          </a:p>
          <a:p>
            <a:r>
              <a:rPr lang="en-US" sz="1765" dirty="0"/>
              <a:t>In this lab, you will gain fundamental knowledge for managing Windows Server containers on Windows 10 by using Docker commands. You will learn how to:</a:t>
            </a:r>
          </a:p>
          <a:p>
            <a:r>
              <a:rPr lang="en-US" sz="1765" dirty="0"/>
              <a:t>1.Install the pre-requisites for Docker on Windows 10.</a:t>
            </a:r>
          </a:p>
          <a:p>
            <a:r>
              <a:rPr lang="en-US" sz="1765" dirty="0"/>
              <a:t>2.Install Docker.</a:t>
            </a:r>
          </a:p>
          <a:p>
            <a:r>
              <a:rPr lang="en-US" sz="1765" dirty="0"/>
              <a:t>3.Install a Nano Server base image that is used to create containers.</a:t>
            </a:r>
          </a:p>
          <a:p>
            <a:r>
              <a:rPr lang="en-US" sz="1765" dirty="0"/>
              <a:t>4.Create containers with and without Hyper-V isolation.</a:t>
            </a:r>
          </a:p>
          <a:p>
            <a:r>
              <a:rPr lang="en-US" sz="1765" dirty="0"/>
              <a:t>5.Create layered container images from containers.</a:t>
            </a:r>
          </a:p>
          <a:p>
            <a:r>
              <a:rPr lang="en-US" sz="1765" dirty="0"/>
              <a:t>6.Remove Windows Server containers and Windows Server container images by using Docker.</a:t>
            </a:r>
          </a:p>
          <a:p>
            <a:endParaRPr lang="en-US" sz="1765" dirty="0"/>
          </a:p>
          <a:p>
            <a:r>
              <a:rPr lang="en-US" sz="1765" dirty="0"/>
              <a:t>You will also learn about the parent-child relationship between containers and between container images. Finally, you will learn how to deploy a Nano Server package and install the Web server role in a container.</a:t>
            </a:r>
          </a:p>
        </p:txBody>
      </p:sp>
    </p:spTree>
    <p:extLst>
      <p:ext uri="{BB962C8B-B14F-4D97-AF65-F5344CB8AC3E}">
        <p14:creationId xmlns:p14="http://schemas.microsoft.com/office/powerpoint/2010/main" val="171526439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Datacenter inflection points</a:t>
            </a:r>
          </a:p>
        </p:txBody>
      </p:sp>
      <p:sp>
        <p:nvSpPr>
          <p:cNvPr id="4" name="Rectangle 3"/>
          <p:cNvSpPr/>
          <p:nvPr/>
        </p:nvSpPr>
        <p:spPr bwMode="auto">
          <a:xfrm>
            <a:off x="120825" y="5525840"/>
            <a:ext cx="582676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Physical Machines</a:t>
            </a:r>
          </a:p>
        </p:txBody>
      </p:sp>
      <p:sp>
        <p:nvSpPr>
          <p:cNvPr id="5" name="Rectangle 4"/>
          <p:cNvSpPr/>
          <p:nvPr/>
        </p:nvSpPr>
        <p:spPr bwMode="auto">
          <a:xfrm>
            <a:off x="120825" y="4530344"/>
            <a:ext cx="6723186"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Machine Virtualization</a:t>
            </a:r>
          </a:p>
        </p:txBody>
      </p:sp>
      <p:sp>
        <p:nvSpPr>
          <p:cNvPr id="6" name="Rectangle 5"/>
          <p:cNvSpPr/>
          <p:nvPr/>
        </p:nvSpPr>
        <p:spPr bwMode="auto">
          <a:xfrm>
            <a:off x="120825" y="3534848"/>
            <a:ext cx="761961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Infrastructure hosting – early cloud</a:t>
            </a:r>
          </a:p>
        </p:txBody>
      </p:sp>
      <p:sp>
        <p:nvSpPr>
          <p:cNvPr id="7" name="Rectangle 6"/>
          <p:cNvSpPr/>
          <p:nvPr/>
        </p:nvSpPr>
        <p:spPr bwMode="auto">
          <a:xfrm>
            <a:off x="125209" y="2539352"/>
            <a:ext cx="8516036"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Services – </a:t>
            </a:r>
            <a:r>
              <a:rPr lang="en-US" sz="2745" dirty="0" err="1">
                <a:gradFill>
                  <a:gsLst>
                    <a:gs pos="0">
                      <a:srgbClr val="FFFFFF"/>
                    </a:gs>
                    <a:gs pos="100000">
                      <a:srgbClr val="FFFFFF"/>
                    </a:gs>
                  </a:gsLst>
                  <a:lin ang="5400000" scaled="0"/>
                </a:gradFill>
                <a:ea typeface="Segoe UI" pitchFamily="34" charset="0"/>
                <a:cs typeface="Segoe UI" pitchFamily="34" charset="0"/>
              </a:rPr>
              <a:t>IaaS</a:t>
            </a:r>
            <a:r>
              <a:rPr lang="en-US" sz="2745" dirty="0">
                <a:gradFill>
                  <a:gsLst>
                    <a:gs pos="0">
                      <a:srgbClr val="FFFFFF"/>
                    </a:gs>
                    <a:gs pos="100000">
                      <a:srgbClr val="FFFFFF"/>
                    </a:gs>
                  </a:gsLst>
                  <a:lin ang="5400000" scaled="0"/>
                </a:gradFill>
                <a:ea typeface="Segoe UI" pitchFamily="34" charset="0"/>
                <a:cs typeface="Segoe UI" pitchFamily="34" charset="0"/>
              </a:rPr>
              <a:t>, </a:t>
            </a:r>
            <a:r>
              <a:rPr lang="en-US" sz="2745" dirty="0" err="1">
                <a:gradFill>
                  <a:gsLst>
                    <a:gs pos="0">
                      <a:srgbClr val="FFFFFF"/>
                    </a:gs>
                    <a:gs pos="100000">
                      <a:srgbClr val="FFFFFF"/>
                    </a:gs>
                  </a:gsLst>
                  <a:lin ang="5400000" scaled="0"/>
                </a:gradFill>
                <a:ea typeface="Segoe UI" pitchFamily="34" charset="0"/>
                <a:cs typeface="Segoe UI" pitchFamily="34" charset="0"/>
              </a:rPr>
              <a:t>PaaS</a:t>
            </a:r>
            <a:r>
              <a:rPr lang="en-US" sz="2745" dirty="0">
                <a:gradFill>
                  <a:gsLst>
                    <a:gs pos="0">
                      <a:srgbClr val="FFFFFF"/>
                    </a:gs>
                    <a:gs pos="100000">
                      <a:srgbClr val="FFFFFF"/>
                    </a:gs>
                  </a:gsLst>
                  <a:lin ang="5400000" scaled="0"/>
                </a:gradFill>
                <a:ea typeface="Segoe UI" pitchFamily="34" charset="0"/>
                <a:cs typeface="Segoe UI" pitchFamily="34" charset="0"/>
              </a:rPr>
              <a:t>, SaaS</a:t>
            </a:r>
          </a:p>
        </p:txBody>
      </p:sp>
      <p:sp>
        <p:nvSpPr>
          <p:cNvPr id="8" name="Rectangle 7"/>
          <p:cNvSpPr/>
          <p:nvPr/>
        </p:nvSpPr>
        <p:spPr bwMode="auto">
          <a:xfrm>
            <a:off x="120824" y="1543855"/>
            <a:ext cx="941246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Containers - DevOps</a:t>
            </a:r>
          </a:p>
        </p:txBody>
      </p:sp>
      <p:pic>
        <p:nvPicPr>
          <p:cNvPr id="10" name="Picture 4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845430" y="3324017"/>
            <a:ext cx="6346570" cy="353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882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8" y="270266"/>
            <a:ext cx="11655840" cy="899537"/>
          </a:xfrm>
        </p:spPr>
        <p:txBody>
          <a:bodyPr/>
          <a:lstStyle/>
          <a:p>
            <a:r>
              <a:rPr lang="en-US" dirty="0">
                <a:solidFill>
                  <a:schemeClr val="tx1"/>
                </a:solidFill>
              </a:rPr>
              <a:t>Containerization</a:t>
            </a:r>
          </a:p>
        </p:txBody>
      </p:sp>
      <p:sp>
        <p:nvSpPr>
          <p:cNvPr id="3" name="Text Placeholder 2"/>
          <p:cNvSpPr>
            <a:spLocks noGrp="1"/>
          </p:cNvSpPr>
          <p:nvPr>
            <p:ph type="body" sz="quarter" idx="10"/>
          </p:nvPr>
        </p:nvSpPr>
        <p:spPr>
          <a:xfrm>
            <a:off x="270068" y="1661532"/>
            <a:ext cx="4978609" cy="4431664"/>
          </a:xfrm>
        </p:spPr>
        <p:txBody>
          <a:bodyPr/>
          <a:lstStyle/>
          <a:p>
            <a:pPr>
              <a:buFont typeface="Wingdings" panose="05000000000000000000" pitchFamily="2" charset="2"/>
              <a:buChar char="§"/>
            </a:pPr>
            <a:r>
              <a:rPr lang="en-US" sz="3528" dirty="0"/>
              <a:t>Abstract the unit of work from the VM</a:t>
            </a:r>
          </a:p>
          <a:p>
            <a:pPr>
              <a:buFont typeface="Wingdings" panose="05000000000000000000" pitchFamily="2" charset="2"/>
              <a:buChar char="§"/>
            </a:pPr>
            <a:r>
              <a:rPr lang="en-US" sz="3528" dirty="0"/>
              <a:t>Lightweight, fast provisioning, density</a:t>
            </a:r>
          </a:p>
          <a:p>
            <a:pPr>
              <a:buFont typeface="Wingdings" panose="05000000000000000000" pitchFamily="2" charset="2"/>
              <a:buChar char="§"/>
            </a:pPr>
            <a:r>
              <a:rPr lang="en-US" sz="3528" dirty="0"/>
              <a:t>Simplify application updates</a:t>
            </a:r>
          </a:p>
          <a:p>
            <a:r>
              <a:rPr lang="en-US" sz="3528" dirty="0"/>
              <a:t>Works with cluster managers for auto-scale capabilities</a:t>
            </a:r>
          </a:p>
        </p:txBody>
      </p:sp>
      <p:sp>
        <p:nvSpPr>
          <p:cNvPr id="4" name="Rectangle 3"/>
          <p:cNvSpPr/>
          <p:nvPr/>
        </p:nvSpPr>
        <p:spPr>
          <a:xfrm>
            <a:off x="5462390" y="2989597"/>
            <a:ext cx="3041873" cy="3137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- 1</a:t>
            </a:r>
          </a:p>
        </p:txBody>
      </p:sp>
      <p:sp>
        <p:nvSpPr>
          <p:cNvPr id="5" name="Rectangle 4"/>
          <p:cNvSpPr/>
          <p:nvPr/>
        </p:nvSpPr>
        <p:spPr>
          <a:xfrm>
            <a:off x="5654244" y="3522787"/>
            <a:ext cx="1172490"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6" name="Rectangle 5"/>
          <p:cNvSpPr/>
          <p:nvPr/>
        </p:nvSpPr>
        <p:spPr>
          <a:xfrm>
            <a:off x="7040446" y="3503874"/>
            <a:ext cx="1226569"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7" name="Rectangle 6"/>
          <p:cNvSpPr/>
          <p:nvPr/>
        </p:nvSpPr>
        <p:spPr>
          <a:xfrm>
            <a:off x="6255829" y="4496082"/>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8" name="Rectangle 7"/>
          <p:cNvSpPr/>
          <p:nvPr/>
        </p:nvSpPr>
        <p:spPr>
          <a:xfrm>
            <a:off x="8717976" y="2980073"/>
            <a:ext cx="3120653" cy="314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- 2</a:t>
            </a:r>
          </a:p>
        </p:txBody>
      </p:sp>
      <p:sp>
        <p:nvSpPr>
          <p:cNvPr id="9" name="Rectangle 8"/>
          <p:cNvSpPr/>
          <p:nvPr/>
        </p:nvSpPr>
        <p:spPr>
          <a:xfrm>
            <a:off x="8953880" y="3494347"/>
            <a:ext cx="1246876"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0" name="Rectangle 9"/>
          <p:cNvSpPr/>
          <p:nvPr/>
        </p:nvSpPr>
        <p:spPr>
          <a:xfrm>
            <a:off x="10412658" y="3494347"/>
            <a:ext cx="1164069"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1" name="Rectangle 10"/>
          <p:cNvSpPr/>
          <p:nvPr/>
        </p:nvSpPr>
        <p:spPr>
          <a:xfrm>
            <a:off x="9670905" y="4486625"/>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12" name="Rectangle 11"/>
          <p:cNvSpPr/>
          <p:nvPr/>
        </p:nvSpPr>
        <p:spPr>
          <a:xfrm>
            <a:off x="5654244" y="5435492"/>
            <a:ext cx="6000083" cy="5238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386"/>
            <a:r>
              <a:rPr lang="en-US" kern="0" dirty="0">
                <a:solidFill>
                  <a:sysClr val="windowText" lastClr="000000"/>
                </a:solidFill>
              </a:rPr>
              <a:t>Orchestration Engine</a:t>
            </a:r>
          </a:p>
        </p:txBody>
      </p:sp>
      <p:sp>
        <p:nvSpPr>
          <p:cNvPr id="13" name="Rectangle 12"/>
          <p:cNvSpPr/>
          <p:nvPr/>
        </p:nvSpPr>
        <p:spPr>
          <a:xfrm>
            <a:off x="6917723" y="440918"/>
            <a:ext cx="3409466" cy="16025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defTabSz="896386"/>
            <a:r>
              <a:rPr lang="en-US" sz="2000" b="1" u="sng" kern="0" dirty="0">
                <a:solidFill>
                  <a:sysClr val="windowText" lastClr="000000"/>
                </a:solidFill>
              </a:rPr>
              <a:t>ARM Template</a:t>
            </a:r>
            <a:endParaRPr lang="en-US" kern="0" dirty="0">
              <a:solidFill>
                <a:sysClr val="windowText" lastClr="000000"/>
              </a:solidFill>
            </a:endParaRPr>
          </a:p>
          <a:p>
            <a:pPr algn="ctr" defTabSz="896386"/>
            <a:r>
              <a:rPr lang="en-US" i="1" kern="0" dirty="0">
                <a:solidFill>
                  <a:sysClr val="windowText" lastClr="000000"/>
                </a:solidFill>
              </a:rPr>
              <a:t>2 Hosts</a:t>
            </a:r>
          </a:p>
          <a:p>
            <a:pPr algn="ctr" defTabSz="896386"/>
            <a:endParaRPr lang="en-US" i="1" kern="0" dirty="0">
              <a:solidFill>
                <a:sysClr val="windowText" lastClr="000000"/>
              </a:solidFill>
            </a:endParaRPr>
          </a:p>
          <a:p>
            <a:pPr algn="ctr" defTabSz="896386"/>
            <a:r>
              <a:rPr lang="en-US" i="1" kern="0" dirty="0">
                <a:solidFill>
                  <a:sysClr val="windowText" lastClr="000000"/>
                </a:solidFill>
              </a:rPr>
              <a:t>4 Instances of Container A</a:t>
            </a:r>
          </a:p>
          <a:p>
            <a:pPr algn="ctr" defTabSz="896386"/>
            <a:r>
              <a:rPr lang="en-US" i="1" kern="0" dirty="0">
                <a:solidFill>
                  <a:sysClr val="windowText" lastClr="000000"/>
                </a:solidFill>
              </a:rPr>
              <a:t>2 Instances of Container B</a:t>
            </a:r>
          </a:p>
        </p:txBody>
      </p:sp>
      <p:sp>
        <p:nvSpPr>
          <p:cNvPr id="14" name="Right Arrow 13"/>
          <p:cNvSpPr/>
          <p:nvPr/>
        </p:nvSpPr>
        <p:spPr>
          <a:xfrm rot="5400000">
            <a:off x="8262556" y="2140591"/>
            <a:ext cx="672318" cy="723796"/>
          </a:xfrm>
          <a:prstGeom prst="rightArrow">
            <a:avLst>
              <a:gd name="adj1" fmla="val 50000"/>
              <a:gd name="adj2" fmla="val 48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kern="0">
              <a:solidFill>
                <a:sysClr val="windowText" lastClr="000000"/>
              </a:solidFill>
            </a:endParaRPr>
          </a:p>
        </p:txBody>
      </p:sp>
      <p:sp>
        <p:nvSpPr>
          <p:cNvPr id="15" name="Rectangle: Top Corners Snipped 14"/>
          <p:cNvSpPr/>
          <p:nvPr/>
        </p:nvSpPr>
        <p:spPr bwMode="auto">
          <a:xfrm>
            <a:off x="270068" y="1100710"/>
            <a:ext cx="5008020" cy="5553307"/>
          </a:xfrm>
          <a:prstGeom prst="snip2SameRect">
            <a:avLst/>
          </a:prstGeom>
          <a:solidFill>
            <a:schemeClr val="accent1">
              <a:alpha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4800" dirty="0">
                <a:gradFill>
                  <a:gsLst>
                    <a:gs pos="16814">
                      <a:srgbClr val="FFFFFF"/>
                    </a:gs>
                    <a:gs pos="46000">
                      <a:srgbClr val="FFFFFF"/>
                    </a:gs>
                  </a:gsLst>
                  <a:lin ang="5400000" scaled="0"/>
                </a:gradFill>
              </a:rPr>
              <a:t>Container are… </a:t>
            </a:r>
            <a:r>
              <a:rPr lang="en-US" sz="4000" dirty="0">
                <a:gradFill>
                  <a:gsLst>
                    <a:gs pos="16814">
                      <a:srgbClr val="FFFFFF"/>
                    </a:gs>
                    <a:gs pos="46000">
                      <a:srgbClr val="FFFFFF"/>
                    </a:gs>
                  </a:gsLst>
                  <a:lin ang="5400000" scaled="0"/>
                </a:gradFill>
              </a:rPr>
              <a:t>a technology that ENABLES and ACCELERATES </a:t>
            </a:r>
            <a:r>
              <a:rPr lang="en-US" sz="6000" dirty="0">
                <a:gradFill>
                  <a:gsLst>
                    <a:gs pos="16814">
                      <a:srgbClr val="FFFFFF"/>
                    </a:gs>
                    <a:gs pos="46000">
                      <a:srgbClr val="FFFFFF"/>
                    </a:gs>
                  </a:gsLst>
                  <a:lin ang="5400000" scaled="0"/>
                </a:gradFill>
              </a:rPr>
              <a:t>DevOps</a:t>
            </a:r>
            <a:endParaRPr lang="en-US" sz="4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042654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597" y="233062"/>
            <a:ext cx="10515600" cy="1325563"/>
          </a:xfrm>
        </p:spPr>
        <p:txBody>
          <a:bodyPr/>
          <a:lstStyle/>
          <a:p>
            <a:r>
              <a:rPr lang="en-US" dirty="0"/>
              <a:t>What is a container?</a:t>
            </a:r>
          </a:p>
        </p:txBody>
      </p:sp>
      <p:sp>
        <p:nvSpPr>
          <p:cNvPr id="199" name="TextBox 198"/>
          <p:cNvSpPr txBox="1"/>
          <p:nvPr/>
        </p:nvSpPr>
        <p:spPr>
          <a:xfrm>
            <a:off x="249207" y="1369595"/>
            <a:ext cx="6740832" cy="2528107"/>
          </a:xfrm>
          <a:prstGeom prst="rect">
            <a:avLst/>
          </a:prstGeom>
          <a:solidFill>
            <a:srgbClr val="EEEEEE"/>
          </a:solidFill>
        </p:spPr>
        <p:txBody>
          <a:bodyPr wrap="square" lIns="146243" tIns="146243" rIns="146243" bIns="146201" rtlCol="0">
            <a:noAutofit/>
          </a:bodyPr>
          <a:lstStyle/>
          <a:p>
            <a:pPr marL="0" marR="0" lvl="0" indent="0" algn="l" defTabSz="913523"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rgbClr val="44546A"/>
                    </a:gs>
                    <a:gs pos="100000">
                      <a:srgbClr val="5B9BD5"/>
                    </a:gs>
                  </a:gsLst>
                  <a:lin ang="5400000" scaled="0"/>
                </a:gradFill>
                <a:effectLst/>
                <a:uLnTx/>
                <a:uFillTx/>
                <a:latin typeface="Segoe UI Semibold" panose="020B0702040204020203" pitchFamily="34" charset="0"/>
                <a:ea typeface="+mn-ea"/>
                <a:cs typeface="Segoe UI Semibold" panose="020B0702040204020203" pitchFamily="34" charset="0"/>
              </a:rPr>
              <a:t>Containers</a:t>
            </a:r>
          </a:p>
        </p:txBody>
      </p:sp>
      <p:grpSp>
        <p:nvGrpSpPr>
          <p:cNvPr id="14" name="Group 13"/>
          <p:cNvGrpSpPr/>
          <p:nvPr/>
        </p:nvGrpSpPr>
        <p:grpSpPr>
          <a:xfrm>
            <a:off x="7162348" y="4021404"/>
            <a:ext cx="4760474" cy="2528107"/>
            <a:chOff x="7306274" y="4101714"/>
            <a:chExt cx="4857309" cy="2579533"/>
          </a:xfrm>
        </p:grpSpPr>
        <p:sp>
          <p:nvSpPr>
            <p:cNvPr id="444" name="TextBox 443"/>
            <p:cNvSpPr txBox="1"/>
            <p:nvPr/>
          </p:nvSpPr>
          <p:spPr>
            <a:xfrm>
              <a:off x="7306274" y="4101714"/>
              <a:ext cx="4857309" cy="2579533"/>
            </a:xfrm>
            <a:prstGeom prst="rect">
              <a:avLst/>
            </a:prstGeom>
            <a:solidFill>
              <a:srgbClr val="EEEEEE"/>
            </a:solidFill>
          </p:spPr>
          <p:txBody>
            <a:bodyPr wrap="square" lIns="146243" tIns="146243" rIns="146243" bIns="146201" rtlCol="0">
              <a:noAutofit/>
            </a:bodyPr>
            <a:lstStyle/>
            <a:p>
              <a:pPr marL="0" marR="0" lvl="0" indent="0" algn="l" defTabSz="913523" rtl="0" eaLnBrk="1" fontAlgn="auto" latinLnBrk="0" hangingPunct="1">
                <a:lnSpc>
                  <a:spcPct val="90000"/>
                </a:lnSpc>
                <a:spcBef>
                  <a:spcPts val="0"/>
                </a:spcBef>
                <a:spcAft>
                  <a:spcPts val="600"/>
                </a:spcAft>
                <a:buClrTx/>
                <a:buSzTx/>
                <a:buFontTx/>
                <a:buNone/>
                <a:tabLst/>
                <a:defRPr/>
              </a:pPr>
              <a:r>
                <a:rPr kumimoji="0" lang="fr-FR" sz="1961" b="0" i="0" u="none" strike="noStrike" kern="0" cap="none" spc="0" normalizeH="0" baseline="0" noProof="0" dirty="0">
                  <a:ln>
                    <a:noFill/>
                  </a:ln>
                  <a:gradFill>
                    <a:gsLst>
                      <a:gs pos="0">
                        <a:srgbClr val="44546A"/>
                      </a:gs>
                      <a:gs pos="100000">
                        <a:srgbClr val="5B9BD5"/>
                      </a:gs>
                    </a:gsLst>
                    <a:lin ang="5400000" scaled="0"/>
                  </a:gradFill>
                  <a:effectLst/>
                  <a:uLnTx/>
                  <a:uFillTx/>
                  <a:latin typeface="Segoe UI Semibold" panose="020B0702040204020203" pitchFamily="34" charset="0"/>
                  <a:ea typeface="+mn-ea"/>
                  <a:cs typeface="Segoe UI Semibold" panose="020B0702040204020203" pitchFamily="34" charset="0"/>
                </a:rPr>
                <a:t>Hyper-V containers</a:t>
              </a:r>
              <a:br>
                <a:rPr kumimoji="0" lang="fr-FR" sz="2000" b="1" i="0" u="none" strike="noStrike" kern="0" cap="none" spc="0" normalizeH="0" baseline="0" noProof="0" dirty="0">
                  <a:ln>
                    <a:noFill/>
                  </a:ln>
                  <a:solidFill>
                    <a:srgbClr val="0078D7"/>
                  </a:solidFill>
                  <a:effectLst/>
                  <a:uLnTx/>
                  <a:uFillTx/>
                  <a:latin typeface="Calibri" panose="020F0502020204030204"/>
                  <a:ea typeface="+mn-ea"/>
                  <a:cs typeface="+mn-cs"/>
                </a:rPr>
              </a:br>
              <a:r>
                <a:rPr kumimoji="0" lang="fr-FR" sz="1961"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Isolation plus performance</a:t>
              </a:r>
            </a:p>
          </p:txBody>
        </p:sp>
        <p:grpSp>
          <p:nvGrpSpPr>
            <p:cNvPr id="11" name="Group 10"/>
            <p:cNvGrpSpPr/>
            <p:nvPr/>
          </p:nvGrpSpPr>
          <p:grpSpPr>
            <a:xfrm>
              <a:off x="8133880" y="4896167"/>
              <a:ext cx="3202100" cy="1680884"/>
              <a:chOff x="8095840" y="4803334"/>
              <a:chExt cx="3139599" cy="1648075"/>
            </a:xfrm>
          </p:grpSpPr>
          <p:sp>
            <p:nvSpPr>
              <p:cNvPr id="394" name="Rectangle 393"/>
              <p:cNvSpPr/>
              <p:nvPr/>
            </p:nvSpPr>
            <p:spPr bwMode="auto">
              <a:xfrm>
                <a:off x="8095840" y="6143914"/>
                <a:ext cx="3139598" cy="30749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ctr"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Hyper-V</a:t>
                </a:r>
              </a:p>
            </p:txBody>
          </p:sp>
          <p:grpSp>
            <p:nvGrpSpPr>
              <p:cNvPr id="396" name="Group 395"/>
              <p:cNvGrpSpPr/>
              <p:nvPr/>
            </p:nvGrpSpPr>
            <p:grpSpPr>
              <a:xfrm>
                <a:off x="8100919" y="4803334"/>
                <a:ext cx="983468" cy="1295400"/>
                <a:chOff x="7602380" y="4680406"/>
                <a:chExt cx="1003189" cy="1321375"/>
              </a:xfrm>
            </p:grpSpPr>
            <p:grpSp>
              <p:nvGrpSpPr>
                <p:cNvPr id="429" name="Group 428"/>
                <p:cNvGrpSpPr/>
                <p:nvPr/>
              </p:nvGrpSpPr>
              <p:grpSpPr>
                <a:xfrm>
                  <a:off x="7664400" y="4743959"/>
                  <a:ext cx="879145" cy="852494"/>
                  <a:chOff x="5273607" y="4636642"/>
                  <a:chExt cx="862108" cy="835973"/>
                </a:xfrm>
                <a:solidFill>
                  <a:srgbClr val="107C10"/>
                </a:solidFill>
              </p:grpSpPr>
              <p:sp>
                <p:nvSpPr>
                  <p:cNvPr id="438" name="TextBox 437"/>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439" name="Rectangle 438"/>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440" name="Group 439"/>
                  <p:cNvGrpSpPr/>
                  <p:nvPr/>
                </p:nvGrpSpPr>
                <p:grpSpPr>
                  <a:xfrm>
                    <a:off x="5478283" y="4972052"/>
                    <a:ext cx="462040" cy="372963"/>
                    <a:chOff x="4406091" y="6049096"/>
                    <a:chExt cx="3960813" cy="3197216"/>
                  </a:xfrm>
                  <a:grpFill/>
                </p:grpSpPr>
                <p:sp>
                  <p:nvSpPr>
                    <p:cNvPr id="441"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2"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3"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30" name="Group 429"/>
                <p:cNvGrpSpPr/>
                <p:nvPr/>
              </p:nvGrpSpPr>
              <p:grpSpPr>
                <a:xfrm>
                  <a:off x="7653337" y="5696179"/>
                  <a:ext cx="901274" cy="250159"/>
                  <a:chOff x="838857" y="5499255"/>
                  <a:chExt cx="2196444" cy="245311"/>
                </a:xfrm>
              </p:grpSpPr>
              <p:sp>
                <p:nvSpPr>
                  <p:cNvPr id="436" name="Rectangle 435"/>
                  <p:cNvSpPr/>
                  <p:nvPr/>
                </p:nvSpPr>
                <p:spPr bwMode="auto">
                  <a:xfrm>
                    <a:off x="1487877"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Kernel</a:t>
                    </a:r>
                  </a:p>
                </p:txBody>
              </p:sp>
              <p:sp>
                <p:nvSpPr>
                  <p:cNvPr id="437" name="Rectangle 436"/>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431" name="Rectangle 430"/>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432" name="Group 431"/>
                <p:cNvGrpSpPr/>
                <p:nvPr/>
              </p:nvGrpSpPr>
              <p:grpSpPr>
                <a:xfrm>
                  <a:off x="7697859" y="5734259"/>
                  <a:ext cx="168188" cy="186782"/>
                  <a:chOff x="9896547" y="5231934"/>
                  <a:chExt cx="236804" cy="262984"/>
                </a:xfrm>
              </p:grpSpPr>
              <p:sp>
                <p:nvSpPr>
                  <p:cNvPr id="433"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4"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5"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445" name="Group 444"/>
              <p:cNvGrpSpPr/>
              <p:nvPr/>
            </p:nvGrpSpPr>
            <p:grpSpPr>
              <a:xfrm>
                <a:off x="9176445" y="4803334"/>
                <a:ext cx="983468" cy="1295400"/>
                <a:chOff x="7602380" y="4680406"/>
                <a:chExt cx="1003189" cy="1321375"/>
              </a:xfrm>
            </p:grpSpPr>
            <p:grpSp>
              <p:nvGrpSpPr>
                <p:cNvPr id="446" name="Group 445"/>
                <p:cNvGrpSpPr/>
                <p:nvPr/>
              </p:nvGrpSpPr>
              <p:grpSpPr>
                <a:xfrm>
                  <a:off x="7664400" y="4743959"/>
                  <a:ext cx="879145" cy="852494"/>
                  <a:chOff x="5273607" y="4636642"/>
                  <a:chExt cx="862108" cy="835973"/>
                </a:xfrm>
                <a:solidFill>
                  <a:srgbClr val="107C10"/>
                </a:solidFill>
              </p:grpSpPr>
              <p:sp>
                <p:nvSpPr>
                  <p:cNvPr id="455" name="TextBox 454"/>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456" name="Rectangle 455"/>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457" name="Group 456"/>
                  <p:cNvGrpSpPr/>
                  <p:nvPr/>
                </p:nvGrpSpPr>
                <p:grpSpPr>
                  <a:xfrm>
                    <a:off x="5478283" y="4972052"/>
                    <a:ext cx="462040" cy="372963"/>
                    <a:chOff x="4406091" y="6049096"/>
                    <a:chExt cx="3960813" cy="3197216"/>
                  </a:xfrm>
                  <a:grpFill/>
                </p:grpSpPr>
                <p:sp>
                  <p:nvSpPr>
                    <p:cNvPr id="458"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9"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0"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47" name="Group 446"/>
                <p:cNvGrpSpPr/>
                <p:nvPr/>
              </p:nvGrpSpPr>
              <p:grpSpPr>
                <a:xfrm>
                  <a:off x="7653337" y="5696179"/>
                  <a:ext cx="901274" cy="250159"/>
                  <a:chOff x="838857" y="5499255"/>
                  <a:chExt cx="2196444" cy="245311"/>
                </a:xfrm>
              </p:grpSpPr>
              <p:sp>
                <p:nvSpPr>
                  <p:cNvPr id="453" name="Rectangle 452"/>
                  <p:cNvSpPr/>
                  <p:nvPr/>
                </p:nvSpPr>
                <p:spPr bwMode="auto">
                  <a:xfrm>
                    <a:off x="1487877"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Kernel</a:t>
                    </a:r>
                  </a:p>
                </p:txBody>
              </p:sp>
              <p:sp>
                <p:nvSpPr>
                  <p:cNvPr id="454" name="Rectangle 453"/>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448" name="Rectangle 447"/>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449" name="Group 448"/>
                <p:cNvGrpSpPr/>
                <p:nvPr/>
              </p:nvGrpSpPr>
              <p:grpSpPr>
                <a:xfrm>
                  <a:off x="7697859" y="5734259"/>
                  <a:ext cx="168188" cy="186782"/>
                  <a:chOff x="9896547" y="5231934"/>
                  <a:chExt cx="236804" cy="262984"/>
                </a:xfrm>
              </p:grpSpPr>
              <p:sp>
                <p:nvSpPr>
                  <p:cNvPr id="450"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1"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2"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461" name="Group 460"/>
              <p:cNvGrpSpPr/>
              <p:nvPr/>
            </p:nvGrpSpPr>
            <p:grpSpPr>
              <a:xfrm>
                <a:off x="10251971" y="4803334"/>
                <a:ext cx="983468" cy="1295400"/>
                <a:chOff x="7602380" y="4680406"/>
                <a:chExt cx="1003189" cy="1321375"/>
              </a:xfrm>
            </p:grpSpPr>
            <p:grpSp>
              <p:nvGrpSpPr>
                <p:cNvPr id="462" name="Group 461"/>
                <p:cNvGrpSpPr/>
                <p:nvPr/>
              </p:nvGrpSpPr>
              <p:grpSpPr>
                <a:xfrm>
                  <a:off x="7664400" y="4743959"/>
                  <a:ext cx="879145" cy="852494"/>
                  <a:chOff x="5273607" y="4636642"/>
                  <a:chExt cx="862108" cy="835973"/>
                </a:xfrm>
                <a:solidFill>
                  <a:srgbClr val="107C10"/>
                </a:solidFill>
              </p:grpSpPr>
              <p:sp>
                <p:nvSpPr>
                  <p:cNvPr id="471" name="TextBox 470"/>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472" name="Rectangle 471"/>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473" name="Group 472"/>
                  <p:cNvGrpSpPr/>
                  <p:nvPr/>
                </p:nvGrpSpPr>
                <p:grpSpPr>
                  <a:xfrm>
                    <a:off x="5478283" y="4972052"/>
                    <a:ext cx="462040" cy="372963"/>
                    <a:chOff x="4406091" y="6049096"/>
                    <a:chExt cx="3960813" cy="3197216"/>
                  </a:xfrm>
                  <a:grpFill/>
                </p:grpSpPr>
                <p:sp>
                  <p:nvSpPr>
                    <p:cNvPr id="474"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5"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6"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63" name="Group 462"/>
                <p:cNvGrpSpPr/>
                <p:nvPr/>
              </p:nvGrpSpPr>
              <p:grpSpPr>
                <a:xfrm>
                  <a:off x="7653337" y="5696179"/>
                  <a:ext cx="901273" cy="250159"/>
                  <a:chOff x="838857" y="5499255"/>
                  <a:chExt cx="2196441" cy="245311"/>
                </a:xfrm>
              </p:grpSpPr>
              <p:sp>
                <p:nvSpPr>
                  <p:cNvPr id="469" name="Rectangle 468"/>
                  <p:cNvSpPr/>
                  <p:nvPr/>
                </p:nvSpPr>
                <p:spPr bwMode="auto">
                  <a:xfrm>
                    <a:off x="1487874"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Kernel</a:t>
                    </a:r>
                  </a:p>
                </p:txBody>
              </p:sp>
              <p:sp>
                <p:nvSpPr>
                  <p:cNvPr id="470" name="Rectangle 469"/>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464" name="Rectangle 463"/>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465" name="Group 464"/>
                <p:cNvGrpSpPr/>
                <p:nvPr/>
              </p:nvGrpSpPr>
              <p:grpSpPr>
                <a:xfrm>
                  <a:off x="7697859" y="5734259"/>
                  <a:ext cx="168188" cy="186782"/>
                  <a:chOff x="9896547" y="5231934"/>
                  <a:chExt cx="236804" cy="262984"/>
                </a:xfrm>
              </p:grpSpPr>
              <p:sp>
                <p:nvSpPr>
                  <p:cNvPr id="466"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8"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grpSp>
      <p:grpSp>
        <p:nvGrpSpPr>
          <p:cNvPr id="5" name="Group 4"/>
          <p:cNvGrpSpPr/>
          <p:nvPr/>
        </p:nvGrpSpPr>
        <p:grpSpPr>
          <a:xfrm>
            <a:off x="259597" y="4034053"/>
            <a:ext cx="6740832" cy="2528107"/>
            <a:chOff x="263113" y="4114621"/>
            <a:chExt cx="6877950" cy="2579533"/>
          </a:xfrm>
        </p:grpSpPr>
        <p:sp>
          <p:nvSpPr>
            <p:cNvPr id="193" name="TextBox 192"/>
            <p:cNvSpPr txBox="1"/>
            <p:nvPr/>
          </p:nvSpPr>
          <p:spPr>
            <a:xfrm>
              <a:off x="263113" y="4114621"/>
              <a:ext cx="6877950" cy="2579533"/>
            </a:xfrm>
            <a:prstGeom prst="rect">
              <a:avLst/>
            </a:prstGeom>
            <a:solidFill>
              <a:srgbClr val="EEEEEE"/>
            </a:solidFill>
          </p:spPr>
          <p:txBody>
            <a:bodyPr wrap="square" lIns="146243" tIns="146243" rIns="146243" bIns="146201" rtlCol="0">
              <a:noAutofit/>
            </a:bodyPr>
            <a:lstStyle/>
            <a:p>
              <a:pPr marL="0" marR="0" lvl="0" indent="0" algn="l" defTabSz="913523"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rgbClr val="44546A"/>
                      </a:gs>
                      <a:gs pos="100000">
                        <a:srgbClr val="5B9BD5"/>
                      </a:gs>
                    </a:gsLst>
                    <a:lin ang="5400000" scaled="0"/>
                  </a:gradFill>
                  <a:effectLst/>
                  <a:uLnTx/>
                  <a:uFillTx/>
                  <a:latin typeface="Segoe UI Semibold" panose="020B0702040204020203" pitchFamily="34" charset="0"/>
                  <a:ea typeface="+mn-ea"/>
                  <a:cs typeface="Segoe UI Semibold" panose="020B0702040204020203" pitchFamily="34" charset="0"/>
                </a:rPr>
                <a:t>Traditional virtual machines </a:t>
              </a:r>
              <a:r>
                <a:rPr kumimoji="0" lang="en-US" sz="1961"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 hardware virtualization</a:t>
              </a:r>
            </a:p>
          </p:txBody>
        </p:sp>
        <p:grpSp>
          <p:nvGrpSpPr>
            <p:cNvPr id="4" name="Group 3"/>
            <p:cNvGrpSpPr/>
            <p:nvPr/>
          </p:nvGrpSpPr>
          <p:grpSpPr>
            <a:xfrm>
              <a:off x="3284108" y="5027113"/>
              <a:ext cx="3070861" cy="1492046"/>
              <a:chOff x="3284108" y="5027113"/>
              <a:chExt cx="3070861" cy="1492046"/>
            </a:xfrm>
          </p:grpSpPr>
          <p:grpSp>
            <p:nvGrpSpPr>
              <p:cNvPr id="516" name="Group 515"/>
              <p:cNvGrpSpPr/>
              <p:nvPr/>
            </p:nvGrpSpPr>
            <p:grpSpPr>
              <a:xfrm>
                <a:off x="3394967" y="5027113"/>
                <a:ext cx="836389" cy="967299"/>
                <a:chOff x="5399594" y="1999708"/>
                <a:chExt cx="862105" cy="997039"/>
              </a:xfrm>
            </p:grpSpPr>
            <p:grpSp>
              <p:nvGrpSpPr>
                <p:cNvPr id="517" name="Group 516"/>
                <p:cNvGrpSpPr/>
                <p:nvPr/>
              </p:nvGrpSpPr>
              <p:grpSpPr>
                <a:xfrm>
                  <a:off x="5733569" y="2398792"/>
                  <a:ext cx="194159" cy="215624"/>
                  <a:chOff x="7434267" y="-1318825"/>
                  <a:chExt cx="947742" cy="1052511"/>
                </a:xfrm>
                <a:solidFill>
                  <a:schemeClr val="tx1"/>
                </a:solidFill>
              </p:grpSpPr>
              <p:sp>
                <p:nvSpPr>
                  <p:cNvPr id="525"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6"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7"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18" name="Group 517"/>
                <p:cNvGrpSpPr/>
                <p:nvPr/>
              </p:nvGrpSpPr>
              <p:grpSpPr>
                <a:xfrm>
                  <a:off x="5705229" y="2739932"/>
                  <a:ext cx="250834" cy="197634"/>
                  <a:chOff x="4962525" y="3988427"/>
                  <a:chExt cx="2260600" cy="1781175"/>
                </a:xfrm>
              </p:grpSpPr>
              <p:sp>
                <p:nvSpPr>
                  <p:cNvPr id="523"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4"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19" name="TextBox 518"/>
                <p:cNvSpPr txBox="1"/>
                <p:nvPr/>
              </p:nvSpPr>
              <p:spPr>
                <a:xfrm>
                  <a:off x="5399594" y="1999708"/>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VM</a:t>
                  </a:r>
                </a:p>
              </p:txBody>
            </p:sp>
            <p:grpSp>
              <p:nvGrpSpPr>
                <p:cNvPr id="520" name="Group 519"/>
                <p:cNvGrpSpPr/>
                <p:nvPr/>
              </p:nvGrpSpPr>
              <p:grpSpPr>
                <a:xfrm>
                  <a:off x="5408228" y="2343764"/>
                  <a:ext cx="842659" cy="652983"/>
                  <a:chOff x="5408228" y="2421341"/>
                  <a:chExt cx="842659" cy="550004"/>
                </a:xfrm>
              </p:grpSpPr>
              <p:sp>
                <p:nvSpPr>
                  <p:cNvPr id="521" name="Rectangle 520"/>
                  <p:cNvSpPr/>
                  <p:nvPr/>
                </p:nvSpPr>
                <p:spPr bwMode="auto">
                  <a:xfrm>
                    <a:off x="5408228" y="2421341"/>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522" name="Rectangle 521"/>
                  <p:cNvSpPr/>
                  <p:nvPr/>
                </p:nvSpPr>
                <p:spPr bwMode="auto">
                  <a:xfrm>
                    <a:off x="5408764" y="2697025"/>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grpSp>
          </p:grpSp>
          <p:sp>
            <p:nvSpPr>
              <p:cNvPr id="528" name="Rectangle 527"/>
              <p:cNvSpPr/>
              <p:nvPr/>
            </p:nvSpPr>
            <p:spPr bwMode="auto">
              <a:xfrm>
                <a:off x="3284108" y="6045714"/>
                <a:ext cx="3070861" cy="47344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marL="0" marR="0" lvl="0" indent="0" algn="ctr" defTabSz="931578"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529" name="Group 528"/>
              <p:cNvGrpSpPr/>
              <p:nvPr/>
            </p:nvGrpSpPr>
            <p:grpSpPr>
              <a:xfrm>
                <a:off x="4453067" y="5027113"/>
                <a:ext cx="836389" cy="963991"/>
                <a:chOff x="5399594" y="1999708"/>
                <a:chExt cx="862105" cy="993630"/>
              </a:xfrm>
            </p:grpSpPr>
            <p:grpSp>
              <p:nvGrpSpPr>
                <p:cNvPr id="530" name="Group 529"/>
                <p:cNvGrpSpPr/>
                <p:nvPr/>
              </p:nvGrpSpPr>
              <p:grpSpPr>
                <a:xfrm>
                  <a:off x="5733567" y="2395382"/>
                  <a:ext cx="194158" cy="215625"/>
                  <a:chOff x="7434263" y="-1335463"/>
                  <a:chExt cx="947737" cy="1052514"/>
                </a:xfrm>
                <a:solidFill>
                  <a:schemeClr val="tx1"/>
                </a:solidFill>
              </p:grpSpPr>
              <p:sp>
                <p:nvSpPr>
                  <p:cNvPr id="53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31" name="Group 530"/>
                <p:cNvGrpSpPr/>
                <p:nvPr/>
              </p:nvGrpSpPr>
              <p:grpSpPr>
                <a:xfrm>
                  <a:off x="5705229" y="2736524"/>
                  <a:ext cx="250834" cy="197634"/>
                  <a:chOff x="4962525" y="3957709"/>
                  <a:chExt cx="2260600" cy="1781175"/>
                </a:xfrm>
              </p:grpSpPr>
              <p:sp>
                <p:nvSpPr>
                  <p:cNvPr id="53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32" name="TextBox 531"/>
                <p:cNvSpPr txBox="1"/>
                <p:nvPr/>
              </p:nvSpPr>
              <p:spPr>
                <a:xfrm>
                  <a:off x="5399594" y="1999708"/>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VM</a:t>
                  </a:r>
                </a:p>
              </p:txBody>
            </p:sp>
            <p:grpSp>
              <p:nvGrpSpPr>
                <p:cNvPr id="533" name="Group 532"/>
                <p:cNvGrpSpPr/>
                <p:nvPr/>
              </p:nvGrpSpPr>
              <p:grpSpPr>
                <a:xfrm>
                  <a:off x="5408226" y="2340355"/>
                  <a:ext cx="842659" cy="652983"/>
                  <a:chOff x="5408226" y="2418470"/>
                  <a:chExt cx="842659" cy="550004"/>
                </a:xfrm>
              </p:grpSpPr>
              <p:sp>
                <p:nvSpPr>
                  <p:cNvPr id="534" name="Rectangle 533"/>
                  <p:cNvSpPr/>
                  <p:nvPr/>
                </p:nvSpPr>
                <p:spPr bwMode="auto">
                  <a:xfrm>
                    <a:off x="5408226" y="2418470"/>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535" name="Rectangle 534"/>
                  <p:cNvSpPr/>
                  <p:nvPr/>
                </p:nvSpPr>
                <p:spPr bwMode="auto">
                  <a:xfrm>
                    <a:off x="5408765" y="2694154"/>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grpSp>
          </p:grpSp>
          <p:grpSp>
            <p:nvGrpSpPr>
              <p:cNvPr id="541" name="Group 540"/>
              <p:cNvGrpSpPr/>
              <p:nvPr/>
            </p:nvGrpSpPr>
            <p:grpSpPr>
              <a:xfrm>
                <a:off x="5511164" y="5027113"/>
                <a:ext cx="836389" cy="963994"/>
                <a:chOff x="5399594" y="1999709"/>
                <a:chExt cx="862105" cy="993633"/>
              </a:xfrm>
            </p:grpSpPr>
            <p:grpSp>
              <p:nvGrpSpPr>
                <p:cNvPr id="542" name="Group 541"/>
                <p:cNvGrpSpPr/>
                <p:nvPr/>
              </p:nvGrpSpPr>
              <p:grpSpPr>
                <a:xfrm>
                  <a:off x="5733567" y="2395384"/>
                  <a:ext cx="194158" cy="215624"/>
                  <a:chOff x="7434263" y="-1335457"/>
                  <a:chExt cx="947737" cy="1052513"/>
                </a:xfrm>
                <a:solidFill>
                  <a:schemeClr val="tx1"/>
                </a:solidFill>
              </p:grpSpPr>
              <p:sp>
                <p:nvSpPr>
                  <p:cNvPr id="55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43" name="Group 542"/>
                <p:cNvGrpSpPr/>
                <p:nvPr/>
              </p:nvGrpSpPr>
              <p:grpSpPr>
                <a:xfrm>
                  <a:off x="5705229" y="2736525"/>
                  <a:ext cx="250834" cy="197634"/>
                  <a:chOff x="4962525" y="3957717"/>
                  <a:chExt cx="2260600" cy="1781175"/>
                </a:xfrm>
              </p:grpSpPr>
              <p:sp>
                <p:nvSpPr>
                  <p:cNvPr id="54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4" name="TextBox 543"/>
                <p:cNvSpPr txBox="1"/>
                <p:nvPr/>
              </p:nvSpPr>
              <p:spPr>
                <a:xfrm>
                  <a:off x="5399594" y="1999709"/>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VM</a:t>
                  </a:r>
                </a:p>
              </p:txBody>
            </p:sp>
            <p:grpSp>
              <p:nvGrpSpPr>
                <p:cNvPr id="545" name="Group 544"/>
                <p:cNvGrpSpPr/>
                <p:nvPr/>
              </p:nvGrpSpPr>
              <p:grpSpPr>
                <a:xfrm>
                  <a:off x="5408226" y="2340357"/>
                  <a:ext cx="842659" cy="652985"/>
                  <a:chOff x="5408226" y="2418470"/>
                  <a:chExt cx="842659" cy="550005"/>
                </a:xfrm>
              </p:grpSpPr>
              <p:sp>
                <p:nvSpPr>
                  <p:cNvPr id="546" name="Rectangle 545"/>
                  <p:cNvSpPr/>
                  <p:nvPr/>
                </p:nvSpPr>
                <p:spPr bwMode="auto">
                  <a:xfrm>
                    <a:off x="5408226" y="2418470"/>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547" name="Rectangle 546"/>
                  <p:cNvSpPr/>
                  <p:nvPr/>
                </p:nvSpPr>
                <p:spPr bwMode="auto">
                  <a:xfrm>
                    <a:off x="5408765" y="2694155"/>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grpSp>
          </p:grpSp>
        </p:grpSp>
      </p:grpSp>
      <p:grpSp>
        <p:nvGrpSpPr>
          <p:cNvPr id="3" name="Group 2"/>
          <p:cNvGrpSpPr/>
          <p:nvPr/>
        </p:nvGrpSpPr>
        <p:grpSpPr>
          <a:xfrm>
            <a:off x="1134735" y="4922180"/>
            <a:ext cx="2088442" cy="1468143"/>
            <a:chOff x="1156050" y="5020815"/>
            <a:chExt cx="2130926" cy="1498008"/>
          </a:xfrm>
        </p:grpSpPr>
        <p:grpSp>
          <p:nvGrpSpPr>
            <p:cNvPr id="477" name="Group 476"/>
            <p:cNvGrpSpPr/>
            <p:nvPr/>
          </p:nvGrpSpPr>
          <p:grpSpPr>
            <a:xfrm>
              <a:off x="1156050" y="5020815"/>
              <a:ext cx="2130926" cy="473445"/>
              <a:chOff x="1245257" y="1992089"/>
              <a:chExt cx="2196444" cy="488002"/>
            </a:xfrm>
          </p:grpSpPr>
          <p:sp>
            <p:nvSpPr>
              <p:cNvPr id="478" name="Rectangle 477"/>
              <p:cNvSpPr/>
              <p:nvPr/>
            </p:nvSpPr>
            <p:spPr bwMode="auto">
              <a:xfrm>
                <a:off x="1245257" y="1992089"/>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79" name="Rectangle 478"/>
              <p:cNvSpPr/>
              <p:nvPr/>
            </p:nvSpPr>
            <p:spPr bwMode="auto">
              <a:xfrm>
                <a:off x="1730909" y="1992089"/>
                <a:ext cx="1710792"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Application</a:t>
                </a:r>
              </a:p>
            </p:txBody>
          </p:sp>
          <p:grpSp>
            <p:nvGrpSpPr>
              <p:cNvPr id="480" name="Group 479"/>
              <p:cNvGrpSpPr/>
              <p:nvPr/>
            </p:nvGrpSpPr>
            <p:grpSpPr>
              <a:xfrm>
                <a:off x="1373336" y="2107147"/>
                <a:ext cx="232215" cy="257886"/>
                <a:chOff x="7434263" y="-2105025"/>
                <a:chExt cx="947737" cy="1052512"/>
              </a:xfrm>
              <a:solidFill>
                <a:schemeClr val="tx1"/>
              </a:solidFill>
            </p:grpSpPr>
            <p:sp>
              <p:nvSpPr>
                <p:cNvPr id="481"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2"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3"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484" name="Group 483"/>
            <p:cNvGrpSpPr/>
            <p:nvPr/>
          </p:nvGrpSpPr>
          <p:grpSpPr>
            <a:xfrm>
              <a:off x="1156050" y="5533097"/>
              <a:ext cx="2130926" cy="473445"/>
              <a:chOff x="1245257" y="2520122"/>
              <a:chExt cx="2196444" cy="488002"/>
            </a:xfrm>
          </p:grpSpPr>
          <p:sp>
            <p:nvSpPr>
              <p:cNvPr id="485" name="Rectangle 484"/>
              <p:cNvSpPr/>
              <p:nvPr/>
            </p:nvSpPr>
            <p:spPr bwMode="auto">
              <a:xfrm>
                <a:off x="1245257" y="2520122"/>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86" name="Rectangle 485"/>
              <p:cNvSpPr/>
              <p:nvPr/>
            </p:nvSpPr>
            <p:spPr bwMode="auto">
              <a:xfrm>
                <a:off x="1730908" y="2520122"/>
                <a:ext cx="1710793"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OS</a:t>
                </a:r>
              </a:p>
            </p:txBody>
          </p:sp>
          <p:grpSp>
            <p:nvGrpSpPr>
              <p:cNvPr id="487" name="Group 486"/>
              <p:cNvGrpSpPr/>
              <p:nvPr/>
            </p:nvGrpSpPr>
            <p:grpSpPr>
              <a:xfrm>
                <a:off x="1353314" y="2674887"/>
                <a:ext cx="272648" cy="214824"/>
                <a:chOff x="4962525" y="2536825"/>
                <a:chExt cx="2260600" cy="1781175"/>
              </a:xfrm>
            </p:grpSpPr>
            <p:sp>
              <p:nvSpPr>
                <p:cNvPr id="488"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9"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490" name="Group 489"/>
            <p:cNvGrpSpPr/>
            <p:nvPr/>
          </p:nvGrpSpPr>
          <p:grpSpPr>
            <a:xfrm>
              <a:off x="1156050" y="6045378"/>
              <a:ext cx="2130926" cy="473445"/>
              <a:chOff x="1245257" y="3048155"/>
              <a:chExt cx="2196444" cy="488002"/>
            </a:xfrm>
          </p:grpSpPr>
          <p:sp>
            <p:nvSpPr>
              <p:cNvPr id="491" name="Rectangle 490"/>
              <p:cNvSpPr/>
              <p:nvPr/>
            </p:nvSpPr>
            <p:spPr bwMode="auto">
              <a:xfrm>
                <a:off x="1245257" y="3048155"/>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92" name="Rectangle 491"/>
              <p:cNvSpPr/>
              <p:nvPr/>
            </p:nvSpPr>
            <p:spPr bwMode="auto">
              <a:xfrm>
                <a:off x="1730908" y="3048155"/>
                <a:ext cx="1710793"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Hardware</a:t>
                </a:r>
              </a:p>
            </p:txBody>
          </p:sp>
          <p:grpSp>
            <p:nvGrpSpPr>
              <p:cNvPr id="493" name="Group 492"/>
              <p:cNvGrpSpPr/>
              <p:nvPr/>
            </p:nvGrpSpPr>
            <p:grpSpPr>
              <a:xfrm>
                <a:off x="1391881" y="3175987"/>
                <a:ext cx="179301" cy="232338"/>
                <a:chOff x="5260975" y="2352675"/>
                <a:chExt cx="1663700" cy="2155825"/>
              </a:xfrm>
              <a:solidFill>
                <a:schemeClr val="tx1"/>
              </a:solidFill>
            </p:grpSpPr>
            <p:sp>
              <p:nvSpPr>
                <p:cNvPr id="494"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5"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6"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7"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8"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grpSp>
        <p:nvGrpSpPr>
          <p:cNvPr id="7" name="Group 6"/>
          <p:cNvGrpSpPr/>
          <p:nvPr/>
        </p:nvGrpSpPr>
        <p:grpSpPr>
          <a:xfrm>
            <a:off x="1464418" y="3360378"/>
            <a:ext cx="4594211" cy="418975"/>
            <a:chOff x="1492439" y="3427243"/>
            <a:chExt cx="4687665" cy="427497"/>
          </a:xfrm>
        </p:grpSpPr>
        <p:sp>
          <p:nvSpPr>
            <p:cNvPr id="192" name="Rectangle 191"/>
            <p:cNvSpPr/>
            <p:nvPr/>
          </p:nvSpPr>
          <p:spPr bwMode="auto">
            <a:xfrm>
              <a:off x="1917877" y="3427243"/>
              <a:ext cx="4262227" cy="42749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Hardware</a:t>
              </a:r>
            </a:p>
          </p:txBody>
        </p:sp>
        <p:sp>
          <p:nvSpPr>
            <p:cNvPr id="256" name="Rectangle 255"/>
            <p:cNvSpPr/>
            <p:nvPr/>
          </p:nvSpPr>
          <p:spPr bwMode="auto">
            <a:xfrm>
              <a:off x="1492439" y="3427243"/>
              <a:ext cx="430918" cy="427497"/>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257" name="Group 256"/>
            <p:cNvGrpSpPr/>
            <p:nvPr/>
          </p:nvGrpSpPr>
          <p:grpSpPr>
            <a:xfrm>
              <a:off x="1620884" y="3539226"/>
              <a:ext cx="157070" cy="203532"/>
              <a:chOff x="5260975" y="2352675"/>
              <a:chExt cx="1663700" cy="2155825"/>
            </a:xfrm>
            <a:solidFill>
              <a:schemeClr val="tx2"/>
            </a:solidFill>
          </p:grpSpPr>
          <p:sp>
            <p:nvSpPr>
              <p:cNvPr id="25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59" name="Oval 17"/>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60" name="Oval 18"/>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61" name="Oval 19"/>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62" name="Oval 20"/>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8" name="Group 7"/>
          <p:cNvGrpSpPr/>
          <p:nvPr/>
        </p:nvGrpSpPr>
        <p:grpSpPr>
          <a:xfrm>
            <a:off x="3736627" y="2885130"/>
            <a:ext cx="4594211" cy="418975"/>
            <a:chOff x="3400630" y="861455"/>
            <a:chExt cx="4687665" cy="427497"/>
          </a:xfrm>
        </p:grpSpPr>
        <p:sp>
          <p:nvSpPr>
            <p:cNvPr id="264" name="Rectangle 263"/>
            <p:cNvSpPr/>
            <p:nvPr/>
          </p:nvSpPr>
          <p:spPr bwMode="auto">
            <a:xfrm>
              <a:off x="3826068" y="861455"/>
              <a:ext cx="4262227" cy="42749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OS</a:t>
              </a:r>
            </a:p>
          </p:txBody>
        </p:sp>
        <p:sp>
          <p:nvSpPr>
            <p:cNvPr id="265" name="Rectangle 264"/>
            <p:cNvSpPr/>
            <p:nvPr/>
          </p:nvSpPr>
          <p:spPr bwMode="auto">
            <a:xfrm>
              <a:off x="3400630" y="861455"/>
              <a:ext cx="430918" cy="427497"/>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253" name="Group 252"/>
            <p:cNvGrpSpPr/>
            <p:nvPr/>
          </p:nvGrpSpPr>
          <p:grpSpPr>
            <a:xfrm>
              <a:off x="3491181" y="991862"/>
              <a:ext cx="238843" cy="188189"/>
              <a:chOff x="4962525" y="2536825"/>
              <a:chExt cx="2260600" cy="1781175"/>
            </a:xfrm>
            <a:solidFill>
              <a:schemeClr val="tx2"/>
            </a:solidFill>
          </p:grpSpPr>
          <p:sp>
            <p:nvSpPr>
              <p:cNvPr id="25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5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10" name="Group 9"/>
          <p:cNvGrpSpPr/>
          <p:nvPr/>
        </p:nvGrpSpPr>
        <p:grpSpPr>
          <a:xfrm>
            <a:off x="1464418" y="1440897"/>
            <a:ext cx="4594211" cy="1885113"/>
            <a:chOff x="1492439" y="1468719"/>
            <a:chExt cx="4687665" cy="1923459"/>
          </a:xfrm>
        </p:grpSpPr>
        <p:sp>
          <p:nvSpPr>
            <p:cNvPr id="191" name="Rectangle 190"/>
            <p:cNvSpPr/>
            <p:nvPr/>
          </p:nvSpPr>
          <p:spPr bwMode="auto">
            <a:xfrm>
              <a:off x="1917877" y="1987365"/>
              <a:ext cx="4262227" cy="140481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OS</a:t>
              </a:r>
            </a:p>
          </p:txBody>
        </p:sp>
        <p:sp>
          <p:nvSpPr>
            <p:cNvPr id="194" name="Rectangle 193"/>
            <p:cNvSpPr/>
            <p:nvPr/>
          </p:nvSpPr>
          <p:spPr bwMode="auto">
            <a:xfrm>
              <a:off x="2855291" y="2421901"/>
              <a:ext cx="3257961"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mn-ea"/>
                  <a:cs typeface="+mn-cs"/>
                </a:rPr>
                <a:t>Applications</a:t>
              </a:r>
            </a:p>
          </p:txBody>
        </p:sp>
        <p:grpSp>
          <p:nvGrpSpPr>
            <p:cNvPr id="195" name="Group 194"/>
            <p:cNvGrpSpPr/>
            <p:nvPr/>
          </p:nvGrpSpPr>
          <p:grpSpPr>
            <a:xfrm>
              <a:off x="2424372" y="2421901"/>
              <a:ext cx="430919" cy="427497"/>
              <a:chOff x="4511438" y="2334205"/>
              <a:chExt cx="501629" cy="497646"/>
            </a:xfrm>
          </p:grpSpPr>
          <p:sp>
            <p:nvSpPr>
              <p:cNvPr id="196" name="Rectangle 195"/>
              <p:cNvSpPr/>
              <p:nvPr/>
            </p:nvSpPr>
            <p:spPr bwMode="auto">
              <a:xfrm>
                <a:off x="4511438" y="2334205"/>
                <a:ext cx="501629" cy="497646"/>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197" name="Group 196"/>
              <p:cNvGrpSpPr/>
              <p:nvPr/>
            </p:nvGrpSpPr>
            <p:grpSpPr>
              <a:xfrm>
                <a:off x="4588362" y="2455579"/>
                <a:ext cx="315775" cy="254898"/>
                <a:chOff x="4406091" y="6049087"/>
                <a:chExt cx="3960813" cy="3197225"/>
              </a:xfrm>
              <a:solidFill>
                <a:schemeClr val="tx1"/>
              </a:solidFill>
            </p:grpSpPr>
            <p:sp>
              <p:nvSpPr>
                <p:cNvPr id="19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01" name="Oval 25"/>
                <p:cNvSpPr>
                  <a:spLocks noChangeArrowheads="1"/>
                </p:cNvSpPr>
                <p:nvPr/>
              </p:nvSpPr>
              <p:spPr bwMode="auto">
                <a:xfrm>
                  <a:off x="5557028" y="7180975"/>
                  <a:ext cx="542925" cy="541338"/>
                </a:xfrm>
                <a:prstGeom prst="ellipse">
                  <a:avLst/>
                </a:pr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0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sp>
          <p:nvSpPr>
            <p:cNvPr id="208" name="Rectangle 207"/>
            <p:cNvSpPr/>
            <p:nvPr/>
          </p:nvSpPr>
          <p:spPr bwMode="auto">
            <a:xfrm>
              <a:off x="2855039" y="2866932"/>
              <a:ext cx="3258213"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mn-ea"/>
                  <a:cs typeface="+mn-cs"/>
                </a:rPr>
                <a:t>Kernel</a:t>
              </a:r>
            </a:p>
          </p:txBody>
        </p:sp>
        <p:grpSp>
          <p:nvGrpSpPr>
            <p:cNvPr id="209" name="Group 208"/>
            <p:cNvGrpSpPr/>
            <p:nvPr/>
          </p:nvGrpSpPr>
          <p:grpSpPr>
            <a:xfrm>
              <a:off x="2424374" y="2866932"/>
              <a:ext cx="430918" cy="427497"/>
              <a:chOff x="4514840" y="2852262"/>
              <a:chExt cx="501628" cy="497646"/>
            </a:xfrm>
          </p:grpSpPr>
          <p:sp>
            <p:nvSpPr>
              <p:cNvPr id="210" name="Rectangle 209"/>
              <p:cNvSpPr/>
              <p:nvPr/>
            </p:nvSpPr>
            <p:spPr bwMode="auto">
              <a:xfrm>
                <a:off x="4514840" y="2852262"/>
                <a:ext cx="501628" cy="497646"/>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1" name="Freeform 73"/>
              <p:cNvSpPr>
                <a:spLocks noChangeAspect="1" noEditPoints="1"/>
              </p:cNvSpPr>
              <p:nvPr/>
            </p:nvSpPr>
            <p:spPr bwMode="black">
              <a:xfrm>
                <a:off x="4617542" y="2942266"/>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252" name="Rectangle 251"/>
            <p:cNvSpPr/>
            <p:nvPr/>
          </p:nvSpPr>
          <p:spPr bwMode="auto">
            <a:xfrm>
              <a:off x="1492439" y="1987365"/>
              <a:ext cx="430918" cy="1404813"/>
            </a:xfrm>
            <a:prstGeom prst="rect">
              <a:avLst/>
            </a:prstGeom>
            <a:solidFill>
              <a:schemeClr val="accent3"/>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 name="Rectangle 8"/>
            <p:cNvSpPr/>
            <p:nvPr/>
          </p:nvSpPr>
          <p:spPr>
            <a:xfrm>
              <a:off x="1913890" y="1468719"/>
              <a:ext cx="3847016" cy="40022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 Operating system virtualization</a:t>
              </a:r>
              <a:endParaRPr kumimoji="0" lang="en-US" sz="1568"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275" name="Group 274"/>
            <p:cNvGrpSpPr/>
            <p:nvPr/>
          </p:nvGrpSpPr>
          <p:grpSpPr>
            <a:xfrm>
              <a:off x="1593207" y="2614285"/>
              <a:ext cx="238843" cy="188189"/>
              <a:chOff x="4962525" y="2536825"/>
              <a:chExt cx="2260600" cy="1781175"/>
            </a:xfrm>
            <a:solidFill>
              <a:schemeClr val="tx2"/>
            </a:solidFill>
          </p:grpSpPr>
          <p:sp>
            <p:nvSpPr>
              <p:cNvPr id="276"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77"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12" name="Group 11"/>
          <p:cNvGrpSpPr/>
          <p:nvPr/>
        </p:nvGrpSpPr>
        <p:grpSpPr>
          <a:xfrm>
            <a:off x="4121065" y="2014331"/>
            <a:ext cx="1895565" cy="800117"/>
            <a:chOff x="5769959" y="-437396"/>
            <a:chExt cx="1934124" cy="801002"/>
          </a:xfrm>
        </p:grpSpPr>
        <p:sp>
          <p:nvSpPr>
            <p:cNvPr id="279" name="Rectangle 278"/>
            <p:cNvSpPr/>
            <p:nvPr/>
          </p:nvSpPr>
          <p:spPr bwMode="auto">
            <a:xfrm>
              <a:off x="5769959" y="-437396"/>
              <a:ext cx="1934124" cy="80100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284" name="Group 283"/>
            <p:cNvGrpSpPr/>
            <p:nvPr/>
          </p:nvGrpSpPr>
          <p:grpSpPr>
            <a:xfrm>
              <a:off x="5796233" y="-408003"/>
              <a:ext cx="603676" cy="732325"/>
              <a:chOff x="1311296" y="2248829"/>
              <a:chExt cx="702735" cy="852494"/>
            </a:xfrm>
          </p:grpSpPr>
          <p:sp>
            <p:nvSpPr>
              <p:cNvPr id="304" name="TextBox 303"/>
              <p:cNvSpPr txBox="1"/>
              <p:nvPr/>
            </p:nvSpPr>
            <p:spPr>
              <a:xfrm>
                <a:off x="1311296"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16" b="1" kern="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305" name="Rectangle 304"/>
              <p:cNvSpPr/>
              <p:nvPr/>
            </p:nvSpPr>
            <p:spPr bwMode="auto">
              <a:xfrm>
                <a:off x="1311296" y="2435433"/>
                <a:ext cx="702735" cy="665890"/>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306" name="Group 305"/>
              <p:cNvGrpSpPr/>
              <p:nvPr/>
            </p:nvGrpSpPr>
            <p:grpSpPr>
              <a:xfrm>
                <a:off x="1427136" y="2590867"/>
                <a:ext cx="471171" cy="380335"/>
                <a:chOff x="5618153" y="6049087"/>
                <a:chExt cx="3960813" cy="3197225"/>
              </a:xfrm>
              <a:solidFill>
                <a:schemeClr val="tx2"/>
              </a:solidFill>
            </p:grpSpPr>
            <p:sp>
              <p:nvSpPr>
                <p:cNvPr id="307" name="Freeform 24"/>
                <p:cNvSpPr>
                  <a:spLocks noEditPoints="1"/>
                </p:cNvSpPr>
                <p:nvPr/>
              </p:nvSpPr>
              <p:spPr bwMode="auto">
                <a:xfrm>
                  <a:off x="5618153" y="6049087"/>
                  <a:ext cx="2847977" cy="2813055"/>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14" name="Oval 25"/>
                <p:cNvSpPr>
                  <a:spLocks noChangeArrowheads="1"/>
                </p:cNvSpPr>
                <p:nvPr/>
              </p:nvSpPr>
              <p:spPr bwMode="auto">
                <a:xfrm>
                  <a:off x="6769086" y="7180978"/>
                  <a:ext cx="542930" cy="5413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15" name="Freeform 26"/>
                <p:cNvSpPr>
                  <a:spLocks noEditPoints="1"/>
                </p:cNvSpPr>
                <p:nvPr/>
              </p:nvSpPr>
              <p:spPr bwMode="auto">
                <a:xfrm>
                  <a:off x="8120057" y="7722308"/>
                  <a:ext cx="1458909" cy="1524004"/>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285" name="Group 284"/>
            <p:cNvGrpSpPr/>
            <p:nvPr/>
          </p:nvGrpSpPr>
          <p:grpSpPr>
            <a:xfrm>
              <a:off x="6431497" y="-408003"/>
              <a:ext cx="603676" cy="732326"/>
              <a:chOff x="1233658" y="2248829"/>
              <a:chExt cx="702735" cy="852495"/>
            </a:xfrm>
          </p:grpSpPr>
          <p:sp>
            <p:nvSpPr>
              <p:cNvPr id="298" name="TextBox 297"/>
              <p:cNvSpPr txBox="1"/>
              <p:nvPr/>
            </p:nvSpPr>
            <p:spPr>
              <a:xfrm>
                <a:off x="1233658"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299" name="Rectangle 298"/>
              <p:cNvSpPr/>
              <p:nvPr/>
            </p:nvSpPr>
            <p:spPr bwMode="auto">
              <a:xfrm>
                <a:off x="1233658" y="2435433"/>
                <a:ext cx="702735" cy="665891"/>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300" name="Group 299"/>
              <p:cNvGrpSpPr/>
              <p:nvPr/>
            </p:nvGrpSpPr>
            <p:grpSpPr>
              <a:xfrm>
                <a:off x="1338407" y="2590867"/>
                <a:ext cx="471171" cy="380335"/>
                <a:chOff x="4872269" y="6049087"/>
                <a:chExt cx="3960813" cy="3197225"/>
              </a:xfrm>
              <a:solidFill>
                <a:schemeClr val="tx2"/>
              </a:solidFill>
            </p:grpSpPr>
            <p:sp>
              <p:nvSpPr>
                <p:cNvPr id="301" name="Freeform 24"/>
                <p:cNvSpPr>
                  <a:spLocks noEditPoints="1"/>
                </p:cNvSpPr>
                <p:nvPr/>
              </p:nvSpPr>
              <p:spPr bwMode="auto">
                <a:xfrm>
                  <a:off x="4872269" y="6049087"/>
                  <a:ext cx="2847977" cy="2813055"/>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02" name="Oval 25"/>
                <p:cNvSpPr>
                  <a:spLocks noChangeArrowheads="1"/>
                </p:cNvSpPr>
                <p:nvPr/>
              </p:nvSpPr>
              <p:spPr bwMode="auto">
                <a:xfrm>
                  <a:off x="6023202" y="7180978"/>
                  <a:ext cx="542930" cy="5413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03" name="Freeform 26"/>
                <p:cNvSpPr>
                  <a:spLocks noEditPoints="1"/>
                </p:cNvSpPr>
                <p:nvPr/>
              </p:nvSpPr>
              <p:spPr bwMode="auto">
                <a:xfrm>
                  <a:off x="7374173" y="7722308"/>
                  <a:ext cx="1458909" cy="1524004"/>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286" name="Group 285"/>
            <p:cNvGrpSpPr/>
            <p:nvPr/>
          </p:nvGrpSpPr>
          <p:grpSpPr>
            <a:xfrm>
              <a:off x="7066761" y="-408003"/>
              <a:ext cx="603676" cy="732325"/>
              <a:chOff x="1156020" y="2248829"/>
              <a:chExt cx="702735" cy="852494"/>
            </a:xfrm>
          </p:grpSpPr>
          <p:sp>
            <p:nvSpPr>
              <p:cNvPr id="292" name="TextBox 291"/>
              <p:cNvSpPr txBox="1"/>
              <p:nvPr/>
            </p:nvSpPr>
            <p:spPr>
              <a:xfrm>
                <a:off x="1156020"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293" name="Rectangle 292"/>
              <p:cNvSpPr/>
              <p:nvPr/>
            </p:nvSpPr>
            <p:spPr bwMode="auto">
              <a:xfrm>
                <a:off x="1156020" y="2435433"/>
                <a:ext cx="702735" cy="665890"/>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294" name="Group 293"/>
              <p:cNvGrpSpPr/>
              <p:nvPr/>
            </p:nvGrpSpPr>
            <p:grpSpPr>
              <a:xfrm>
                <a:off x="1282952" y="2590867"/>
                <a:ext cx="471171" cy="380335"/>
                <a:chOff x="4406091" y="6049087"/>
                <a:chExt cx="3960813" cy="3197225"/>
              </a:xfrm>
              <a:solidFill>
                <a:schemeClr val="tx2"/>
              </a:solidFill>
            </p:grpSpPr>
            <p:sp>
              <p:nvSpPr>
                <p:cNvPr id="29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96"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9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sp>
        <p:nvSpPr>
          <p:cNvPr id="17" name="Rectangle 16"/>
          <p:cNvSpPr/>
          <p:nvPr/>
        </p:nvSpPr>
        <p:spPr bwMode="auto">
          <a:xfrm>
            <a:off x="6986204" y="2507987"/>
            <a:ext cx="176143" cy="138971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3" name="Rectangle 322"/>
          <p:cNvSpPr/>
          <p:nvPr/>
        </p:nvSpPr>
        <p:spPr bwMode="auto">
          <a:xfrm>
            <a:off x="6068987" y="2317903"/>
            <a:ext cx="899537" cy="1389714"/>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13" name="Group 12"/>
          <p:cNvGrpSpPr/>
          <p:nvPr/>
        </p:nvGrpSpPr>
        <p:grpSpPr>
          <a:xfrm>
            <a:off x="7162348" y="1372478"/>
            <a:ext cx="4760474" cy="2528107"/>
            <a:chOff x="7306274" y="1398905"/>
            <a:chExt cx="4857309" cy="2579533"/>
          </a:xfrm>
        </p:grpSpPr>
        <p:sp>
          <p:nvSpPr>
            <p:cNvPr id="200" name="TextBox 199"/>
            <p:cNvSpPr txBox="1"/>
            <p:nvPr/>
          </p:nvSpPr>
          <p:spPr>
            <a:xfrm>
              <a:off x="7306274" y="1398905"/>
              <a:ext cx="4857309" cy="2579533"/>
            </a:xfrm>
            <a:prstGeom prst="rect">
              <a:avLst/>
            </a:prstGeom>
            <a:solidFill>
              <a:srgbClr val="EEEEEE"/>
            </a:solidFill>
          </p:spPr>
          <p:txBody>
            <a:bodyPr wrap="square" lIns="146243" tIns="146243" rIns="146243" bIns="146201" rtlCol="0">
              <a:noAutofit/>
            </a:bodyPr>
            <a:lstStyle/>
            <a:p>
              <a:pPr marL="0" marR="0" lvl="0" indent="0" algn="l" defTabSz="913523"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rgbClr val="44546A"/>
                      </a:gs>
                      <a:gs pos="100000">
                        <a:srgbClr val="5B9BD5"/>
                      </a:gs>
                    </a:gsLst>
                    <a:lin ang="5400000" scaled="0"/>
                  </a:gradFill>
                  <a:effectLst/>
                  <a:uLnTx/>
                  <a:uFillTx/>
                  <a:latin typeface="Segoe UI Semibold" panose="020B0702040204020203" pitchFamily="34" charset="0"/>
                  <a:ea typeface="+mn-ea"/>
                  <a:cs typeface="Segoe UI Semibold" panose="020B0702040204020203" pitchFamily="34" charset="0"/>
                </a:rPr>
                <a:t>Windows Server containers</a:t>
              </a:r>
              <a:br>
                <a:rPr kumimoji="0" lang="en-US" sz="2000" b="1" i="0" u="none" strike="noStrike" kern="0" cap="none" spc="0" normalizeH="0" baseline="0" noProof="0" dirty="0">
                  <a:ln>
                    <a:noFill/>
                  </a:ln>
                  <a:solidFill>
                    <a:srgbClr val="0078D7"/>
                  </a:solidFill>
                  <a:effectLst/>
                  <a:uLnTx/>
                  <a:uFillTx/>
                  <a:latin typeface="Calibri" panose="020F0502020204030204"/>
                  <a:ea typeface="+mn-ea"/>
                  <a:cs typeface="+mn-cs"/>
                </a:rPr>
              </a:br>
              <a:r>
                <a:rPr kumimoji="0" lang="en-US" sz="1961"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Maximum speed and density</a:t>
              </a:r>
            </a:p>
          </p:txBody>
        </p:sp>
        <p:grpSp>
          <p:nvGrpSpPr>
            <p:cNvPr id="204" name="Group 203"/>
            <p:cNvGrpSpPr/>
            <p:nvPr/>
          </p:nvGrpSpPr>
          <p:grpSpPr>
            <a:xfrm>
              <a:off x="8144967" y="2305100"/>
              <a:ext cx="914295" cy="886578"/>
              <a:chOff x="5273610" y="4636644"/>
              <a:chExt cx="862105" cy="835971"/>
            </a:xfrm>
            <a:solidFill>
              <a:srgbClr val="107C10"/>
            </a:solidFill>
          </p:grpSpPr>
          <p:sp>
            <p:nvSpPr>
              <p:cNvPr id="308" name="TextBox 307"/>
              <p:cNvSpPr txBox="1"/>
              <p:nvPr/>
            </p:nvSpPr>
            <p:spPr>
              <a:xfrm>
                <a:off x="5273610" y="4636644"/>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309" name="Rectangle 308"/>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310" name="Group 309"/>
              <p:cNvGrpSpPr/>
              <p:nvPr/>
            </p:nvGrpSpPr>
            <p:grpSpPr>
              <a:xfrm>
                <a:off x="5478283" y="4972051"/>
                <a:ext cx="462040" cy="372964"/>
                <a:chOff x="4406091" y="6049087"/>
                <a:chExt cx="3960813" cy="3197225"/>
              </a:xfrm>
              <a:grpFill/>
            </p:grpSpPr>
            <p:sp>
              <p:nvSpPr>
                <p:cNvPr id="31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2"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5" name="Group 204"/>
            <p:cNvGrpSpPr/>
            <p:nvPr/>
          </p:nvGrpSpPr>
          <p:grpSpPr>
            <a:xfrm>
              <a:off x="9247679" y="2305101"/>
              <a:ext cx="914295" cy="886577"/>
              <a:chOff x="5273610" y="4636645"/>
              <a:chExt cx="862105" cy="835970"/>
            </a:xfrm>
            <a:solidFill>
              <a:srgbClr val="107C10"/>
            </a:solidFill>
          </p:grpSpPr>
          <p:sp>
            <p:nvSpPr>
              <p:cNvPr id="231" name="TextBox 230"/>
              <p:cNvSpPr txBox="1"/>
              <p:nvPr/>
            </p:nvSpPr>
            <p:spPr>
              <a:xfrm>
                <a:off x="5273610" y="4636645"/>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232" name="Rectangle 231"/>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233" name="Group 232"/>
              <p:cNvGrpSpPr/>
              <p:nvPr/>
            </p:nvGrpSpPr>
            <p:grpSpPr>
              <a:xfrm>
                <a:off x="5478283" y="4972051"/>
                <a:ext cx="462040" cy="372964"/>
                <a:chOff x="4406091" y="6049087"/>
                <a:chExt cx="3960813" cy="3197225"/>
              </a:xfrm>
              <a:grpFill/>
            </p:grpSpPr>
            <p:sp>
              <p:nvSpPr>
                <p:cNvPr id="2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6" name="Group 205"/>
            <p:cNvGrpSpPr/>
            <p:nvPr/>
          </p:nvGrpSpPr>
          <p:grpSpPr>
            <a:xfrm>
              <a:off x="10401369" y="2305101"/>
              <a:ext cx="914295" cy="886577"/>
              <a:chOff x="5273610" y="4636645"/>
              <a:chExt cx="862105" cy="835970"/>
            </a:xfrm>
            <a:solidFill>
              <a:srgbClr val="107C10"/>
            </a:solidFill>
          </p:grpSpPr>
          <p:sp>
            <p:nvSpPr>
              <p:cNvPr id="225" name="TextBox 224"/>
              <p:cNvSpPr txBox="1"/>
              <p:nvPr/>
            </p:nvSpPr>
            <p:spPr>
              <a:xfrm>
                <a:off x="5273610" y="4636645"/>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226" name="Rectangle 225"/>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227" name="Group 226"/>
              <p:cNvGrpSpPr/>
              <p:nvPr/>
            </p:nvGrpSpPr>
            <p:grpSpPr>
              <a:xfrm>
                <a:off x="5478283" y="4972051"/>
                <a:ext cx="462040" cy="372964"/>
                <a:chOff x="4406091" y="6049087"/>
                <a:chExt cx="3960813" cy="3197225"/>
              </a:xfrm>
              <a:grpFill/>
            </p:grpSpPr>
            <p:sp>
              <p:nvSpPr>
                <p:cNvPr id="22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8" name="Group 217"/>
            <p:cNvGrpSpPr/>
            <p:nvPr/>
          </p:nvGrpSpPr>
          <p:grpSpPr>
            <a:xfrm>
              <a:off x="8133879" y="3290582"/>
              <a:ext cx="3202099" cy="517548"/>
              <a:chOff x="838857" y="5499257"/>
              <a:chExt cx="2117017" cy="488005"/>
            </a:xfrm>
          </p:grpSpPr>
          <p:sp>
            <p:nvSpPr>
              <p:cNvPr id="223" name="Rectangle 222"/>
              <p:cNvSpPr/>
              <p:nvPr/>
            </p:nvSpPr>
            <p:spPr bwMode="auto">
              <a:xfrm>
                <a:off x="1182404" y="5499260"/>
                <a:ext cx="1773470"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Kernel</a:t>
                </a:r>
              </a:p>
            </p:txBody>
          </p:sp>
          <p:sp>
            <p:nvSpPr>
              <p:cNvPr id="224" name="Rectangle 223"/>
              <p:cNvSpPr/>
              <p:nvPr/>
            </p:nvSpPr>
            <p:spPr bwMode="auto">
              <a:xfrm>
                <a:off x="838857" y="5499257"/>
                <a:ext cx="345793"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90" name="Freeform 73"/>
            <p:cNvSpPr>
              <a:spLocks noChangeAspect="1" noEditPoints="1"/>
            </p:cNvSpPr>
            <p:nvPr/>
          </p:nvSpPr>
          <p:spPr bwMode="black">
            <a:xfrm>
              <a:off x="8274731" y="3430028"/>
              <a:ext cx="236757" cy="238651"/>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207" name="Picture 2" descr="https://developer.ibm.com/bluemix/wp-content/uploads/sites/20/2015/04/docker-100275159-ori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16" y="3056895"/>
            <a:ext cx="609915" cy="53823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12" name="Picture 2" descr="Image result for windows server 2016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3863" y="192833"/>
            <a:ext cx="1289263" cy="57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33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42" presetClass="path" presetSubtype="0" accel="50000" decel="50000" fill="hold" nodeType="withEffect">
                                  <p:stCondLst>
                                    <p:cond delay="0"/>
                                  </p:stCondLst>
                                  <p:childTnLst>
                                    <p:animMotion origin="layout" path="M 0.32716 -0.11393 L 0.3264 -0.24648 " pathEditMode="relative" rAng="0" ptsTypes="AA">
                                      <p:cBhvr>
                                        <p:cTn id="9" dur="1000" fill="hold"/>
                                        <p:tgtEl>
                                          <p:spTgt spid="3"/>
                                        </p:tgtEl>
                                        <p:attrNameLst>
                                          <p:attrName>ppt_x</p:attrName>
                                          <p:attrName>ppt_y</p:attrName>
                                        </p:attrNameLst>
                                      </p:cBhvr>
                                      <p:rCtr x="-38" y="-6627"/>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childTnLst>
                                </p:cTn>
                              </p:par>
                              <p:par>
                                <p:cTn id="15" presetID="42" presetClass="path" presetSubtype="0" accel="50000" decel="50000" fill="hold" nodeType="withEffect">
                                  <p:stCondLst>
                                    <p:cond delay="0"/>
                                  </p:stCondLst>
                                  <p:childTnLst>
                                    <p:animMotion origin="layout" path="M 0.20909 -0.06173 L 0.2073 -0.19428 " pathEditMode="relative" rAng="0" ptsTypes="AA">
                                      <p:cBhvr>
                                        <p:cTn id="16" dur="1000" fill="hold"/>
                                        <p:tgtEl>
                                          <p:spTgt spid="5"/>
                                        </p:tgtEl>
                                        <p:attrNameLst>
                                          <p:attrName>ppt_x</p:attrName>
                                          <p:attrName>ppt_y</p:attrName>
                                        </p:attrNameLst>
                                      </p:cBhvr>
                                      <p:rCtr x="-89" y="-6627"/>
                                    </p:animMotion>
                                  </p:childTnLst>
                                </p:cTn>
                              </p:par>
                              <p:par>
                                <p:cTn id="17" presetID="42" presetClass="path" presetSubtype="0" accel="50000" decel="50000" fill="hold" nodeType="withEffect">
                                  <p:stCondLst>
                                    <p:cond delay="0"/>
                                  </p:stCondLst>
                                  <p:childTnLst>
                                    <p:animMotion origin="layout" path="M 0.3264 -0.24648 L 0.20896 -0.19473 " pathEditMode="relative" rAng="0" ptsTypes="AA">
                                      <p:cBhvr>
                                        <p:cTn id="18" dur="1000" fill="hold"/>
                                        <p:tgtEl>
                                          <p:spTgt spid="3"/>
                                        </p:tgtEl>
                                        <p:attrNameLst>
                                          <p:attrName>ppt_x</p:attrName>
                                          <p:attrName>ppt_y</p:attrName>
                                        </p:attrNameLst>
                                      </p:cBhvr>
                                      <p:rCtr x="-5872" y="2587"/>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20896 -0.19473 L 0.20883 -0.00385 " pathEditMode="relative" rAng="0" ptsTypes="AA">
                                      <p:cBhvr>
                                        <p:cTn id="22" dur="1000" fill="hold"/>
                                        <p:tgtEl>
                                          <p:spTgt spid="3"/>
                                        </p:tgtEl>
                                        <p:attrNameLst>
                                          <p:attrName>ppt_x</p:attrName>
                                          <p:attrName>ppt_y</p:attrName>
                                        </p:attrNameLst>
                                      </p:cBhvr>
                                      <p:rCtr x="-13" y="9532"/>
                                    </p:animMotion>
                                  </p:childTnLst>
                                </p:cTn>
                              </p:par>
                              <p:par>
                                <p:cTn id="23" presetID="42" presetClass="path" presetSubtype="0" accel="50000" decel="50000" fill="hold" nodeType="withEffect">
                                  <p:stCondLst>
                                    <p:cond delay="0"/>
                                  </p:stCondLst>
                                  <p:childTnLst>
                                    <p:animMotion origin="layout" path="M 0.2073 -0.19428 L 0.20883 -0.00295 " pathEditMode="relative" rAng="0" ptsTypes="AA">
                                      <p:cBhvr>
                                        <p:cTn id="24" dur="1000" fill="hold"/>
                                        <p:tgtEl>
                                          <p:spTgt spid="5"/>
                                        </p:tgtEl>
                                        <p:attrNameLst>
                                          <p:attrName>ppt_x</p:attrName>
                                          <p:attrName>ppt_y</p:attrName>
                                        </p:attrNameLst>
                                      </p:cBhvr>
                                      <p:rCtr x="77" y="9555"/>
                                    </p:animMotion>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childTnLst>
                                </p:cTn>
                              </p:par>
                              <p:par>
                                <p:cTn id="29" presetID="42" presetClass="path" presetSubtype="0" accel="50000" decel="50000" fill="hold" nodeType="withEffect">
                                  <p:stCondLst>
                                    <p:cond delay="0"/>
                                  </p:stCondLst>
                                  <p:childTnLst>
                                    <p:animMotion origin="layout" path="M 0.18598 0.08624 L 0.18573 0.00045 " pathEditMode="relative" rAng="0" ptsTypes="AA">
                                      <p:cBhvr>
                                        <p:cTn id="30" dur="1000" fill="hold"/>
                                        <p:tgtEl>
                                          <p:spTgt spid="7"/>
                                        </p:tgtEl>
                                        <p:attrNameLst>
                                          <p:attrName>ppt_x</p:attrName>
                                          <p:attrName>ppt_y</p:attrName>
                                        </p:attrNameLst>
                                      </p:cBhvr>
                                      <p:rCtr x="-13" y="-4290"/>
                                    </p:animMotion>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9"/>
                                        </p:tgtEl>
                                        <p:attrNameLst>
                                          <p:attrName>style.visibility</p:attrName>
                                        </p:attrNameLst>
                                      </p:cBhvr>
                                      <p:to>
                                        <p:strVal val="visible"/>
                                      </p:to>
                                    </p:set>
                                    <p:animEffect transition="in" filter="fade">
                                      <p:cBhvr>
                                        <p:cTn id="36" dur="1000"/>
                                        <p:tgtEl>
                                          <p:spTgt spid="199"/>
                                        </p:tgtEl>
                                      </p:cBhvr>
                                    </p:animEffect>
                                  </p:childTnLst>
                                </p:cTn>
                              </p:par>
                              <p:par>
                                <p:cTn id="37" presetID="42" presetClass="path" presetSubtype="0" accel="50000" decel="50000" fill="hold" grpId="1" nodeType="withEffect">
                                  <p:stCondLst>
                                    <p:cond delay="0"/>
                                  </p:stCondLst>
                                  <p:childTnLst>
                                    <p:animMotion origin="layout" path="M 0.20858 0.13709 L 0.20858 0.00023 " pathEditMode="relative" rAng="0" ptsTypes="AA">
                                      <p:cBhvr>
                                        <p:cTn id="38" dur="1000" fill="hold"/>
                                        <p:tgtEl>
                                          <p:spTgt spid="199"/>
                                        </p:tgtEl>
                                        <p:attrNameLst>
                                          <p:attrName>ppt_x</p:attrName>
                                          <p:attrName>ppt_y</p:attrName>
                                        </p:attrNameLst>
                                      </p:cBhvr>
                                      <p:rCtr x="0" y="-6854"/>
                                    </p:animMotion>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1000"/>
                                        <p:tgtEl>
                                          <p:spTgt spid="8"/>
                                        </p:tgtEl>
                                      </p:cBhvr>
                                    </p:animEffect>
                                    <p:set>
                                      <p:cBhvr>
                                        <p:cTn id="43" dur="1" fill="hold">
                                          <p:stCondLst>
                                            <p:cond delay="999"/>
                                          </p:stCondLst>
                                        </p:cTn>
                                        <p:tgtEl>
                                          <p:spTgt spid="8"/>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childTnLst>
                                </p:cTn>
                              </p:par>
                              <p:par>
                                <p:cTn id="47" presetID="42" presetClass="path" presetSubtype="0" accel="50000" decel="50000" fill="hold" nodeType="withEffect">
                                  <p:stCondLst>
                                    <p:cond delay="0"/>
                                  </p:stCondLst>
                                  <p:childTnLst>
                                    <p:animMotion origin="layout" path="M 0.18662 0.08852 L 0.18662 0.00091 " pathEditMode="relative" rAng="0" ptsTypes="AA">
                                      <p:cBhvr>
                                        <p:cTn id="48" dur="1000" fill="hold"/>
                                        <p:tgtEl>
                                          <p:spTgt spid="10"/>
                                        </p:tgtEl>
                                        <p:attrNameLst>
                                          <p:attrName>ppt_x</p:attrName>
                                          <p:attrName>ppt_y</p:attrName>
                                        </p:attrNameLst>
                                      </p:cBhvr>
                                      <p:rCtr x="0" y="-4380"/>
                                    </p:animMotion>
                                  </p:childTnLst>
                                </p:cTn>
                              </p:par>
                              <p:par>
                                <p:cTn id="49" presetID="10"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animEffect transition="in" filter="fade">
                                      <p:cBhvr>
                                        <p:cTn id="51" dur="500"/>
                                        <p:tgtEl>
                                          <p:spTgt spid="20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childTnLst>
                                </p:cTn>
                              </p:par>
                              <p:par>
                                <p:cTn id="57" presetID="42" presetClass="path" presetSubtype="0" accel="50000" decel="50000" fill="hold" nodeType="withEffect">
                                  <p:stCondLst>
                                    <p:cond delay="0"/>
                                  </p:stCondLst>
                                  <p:childTnLst>
                                    <p:animMotion origin="layout" path="M 0.18599 0.08625 L 0.18599 -0.00227 " pathEditMode="relative" rAng="0" ptsTypes="AA">
                                      <p:cBhvr>
                                        <p:cTn id="58" dur="1000" fill="hold"/>
                                        <p:tgtEl>
                                          <p:spTgt spid="12"/>
                                        </p:tgtEl>
                                        <p:attrNameLst>
                                          <p:attrName>ppt_x</p:attrName>
                                          <p:attrName>ppt_y</p:attrName>
                                        </p:attrNameLst>
                                      </p:cBhvr>
                                      <p:rCtr x="0" y="-4426"/>
                                    </p:animMotion>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nodeType="clickEffect">
                                  <p:stCondLst>
                                    <p:cond delay="0"/>
                                  </p:stCondLst>
                                  <p:childTnLst>
                                    <p:animMotion origin="layout" path="M 0.20883 -0.00295 L 3.20654E-6 -2.84158E-6 " pathEditMode="relative" rAng="0" ptsTypes="AA">
                                      <p:cBhvr>
                                        <p:cTn id="62" dur="1000" fill="hold"/>
                                        <p:tgtEl>
                                          <p:spTgt spid="5"/>
                                        </p:tgtEl>
                                        <p:attrNameLst>
                                          <p:attrName>ppt_x</p:attrName>
                                          <p:attrName>ppt_y</p:attrName>
                                        </p:attrNameLst>
                                      </p:cBhvr>
                                      <p:rCtr x="-10442" y="136"/>
                                    </p:animMotion>
                                  </p:childTnLst>
                                </p:cTn>
                              </p:par>
                              <p:par>
                                <p:cTn id="63" presetID="42" presetClass="path" presetSubtype="0" accel="50000" decel="50000" fill="hold" nodeType="withEffect">
                                  <p:stCondLst>
                                    <p:cond delay="0"/>
                                  </p:stCondLst>
                                  <p:childTnLst>
                                    <p:animMotion origin="layout" path="M 0.20883 -0.00385 L -3.52055E-6 7.98911E-7 " pathEditMode="relative" rAng="0" ptsTypes="AA">
                                      <p:cBhvr>
                                        <p:cTn id="64" dur="1000" fill="hold"/>
                                        <p:tgtEl>
                                          <p:spTgt spid="3"/>
                                        </p:tgtEl>
                                        <p:attrNameLst>
                                          <p:attrName>ppt_x</p:attrName>
                                          <p:attrName>ppt_y</p:attrName>
                                        </p:attrNameLst>
                                      </p:cBhvr>
                                      <p:rCtr x="-10314" y="250"/>
                                    </p:animMotion>
                                  </p:childTnLst>
                                </p:cTn>
                              </p:par>
                              <p:par>
                                <p:cTn id="65" presetID="42" presetClass="path" presetSubtype="0" accel="50000" decel="50000" fill="hold" nodeType="withEffect">
                                  <p:stCondLst>
                                    <p:cond delay="0"/>
                                  </p:stCondLst>
                                  <p:childTnLst>
                                    <p:animMotion origin="layout" path="M 0.18573 0.00045 L -0.01162 0.00045 " pathEditMode="relative" rAng="0" ptsTypes="AA">
                                      <p:cBhvr>
                                        <p:cTn id="66" dur="1000" fill="hold"/>
                                        <p:tgtEl>
                                          <p:spTgt spid="7"/>
                                        </p:tgtEl>
                                        <p:attrNameLst>
                                          <p:attrName>ppt_x</p:attrName>
                                          <p:attrName>ppt_y</p:attrName>
                                        </p:attrNameLst>
                                      </p:cBhvr>
                                      <p:rCtr x="-9867" y="0"/>
                                    </p:animMotion>
                                  </p:childTnLst>
                                </p:cTn>
                              </p:par>
                              <p:par>
                                <p:cTn id="67" presetID="42" presetClass="path" presetSubtype="0" accel="50000" decel="50000" fill="hold" nodeType="withEffect">
                                  <p:stCondLst>
                                    <p:cond delay="0"/>
                                  </p:stCondLst>
                                  <p:childTnLst>
                                    <p:animMotion origin="layout" path="M 0.18662 0.00091 L -0.01162 0.00091 " pathEditMode="relative" rAng="0" ptsTypes="AA">
                                      <p:cBhvr>
                                        <p:cTn id="68" dur="1000" fill="hold"/>
                                        <p:tgtEl>
                                          <p:spTgt spid="10"/>
                                        </p:tgtEl>
                                        <p:attrNameLst>
                                          <p:attrName>ppt_x</p:attrName>
                                          <p:attrName>ppt_y</p:attrName>
                                        </p:attrNameLst>
                                      </p:cBhvr>
                                      <p:rCtr x="-9918" y="0"/>
                                    </p:animMotion>
                                  </p:childTnLst>
                                </p:cTn>
                              </p:par>
                              <p:par>
                                <p:cTn id="69" presetID="42" presetClass="path" presetSubtype="0" accel="50000" decel="50000" fill="hold" nodeType="withEffect">
                                  <p:stCondLst>
                                    <p:cond delay="0"/>
                                  </p:stCondLst>
                                  <p:childTnLst>
                                    <p:animMotion origin="layout" path="M 0.18599 -0.00227 L -0.01621 -0.0025 " pathEditMode="relative" rAng="0" ptsTypes="AA">
                                      <p:cBhvr>
                                        <p:cTn id="70" dur="1000" fill="hold"/>
                                        <p:tgtEl>
                                          <p:spTgt spid="12"/>
                                        </p:tgtEl>
                                        <p:attrNameLst>
                                          <p:attrName>ppt_x</p:attrName>
                                          <p:attrName>ppt_y</p:attrName>
                                        </p:attrNameLst>
                                      </p:cBhvr>
                                      <p:rCtr x="-10110" y="-23"/>
                                    </p:animMotion>
                                  </p:childTnLst>
                                </p:cTn>
                              </p:par>
                              <p:par>
                                <p:cTn id="71" presetID="42" presetClass="path" presetSubtype="0" accel="50000" decel="50000" fill="hold" grpId="2" nodeType="withEffect">
                                  <p:stCondLst>
                                    <p:cond delay="0"/>
                                  </p:stCondLst>
                                  <p:childTnLst>
                                    <p:animMotion origin="layout" path="M 0.20858 0.00023 L -3.25249E-6 0.00023 " pathEditMode="relative" rAng="0" ptsTypes="AA">
                                      <p:cBhvr>
                                        <p:cTn id="72" dur="1000" fill="hold"/>
                                        <p:tgtEl>
                                          <p:spTgt spid="199"/>
                                        </p:tgtEl>
                                        <p:attrNameLst>
                                          <p:attrName>ppt_x</p:attrName>
                                          <p:attrName>ppt_y</p:attrName>
                                        </p:attrNameLst>
                                      </p:cBhvr>
                                      <p:rCtr x="-10429" y="0"/>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23"/>
                                        </p:tgtEl>
                                        <p:attrNameLst>
                                          <p:attrName>style.visibility</p:attrName>
                                        </p:attrNameLst>
                                      </p:cBhvr>
                                      <p:to>
                                        <p:strVal val="visible"/>
                                      </p:to>
                                    </p:set>
                                    <p:animEffect transition="in" filter="fade">
                                      <p:cBhvr>
                                        <p:cTn id="85" dur="500"/>
                                        <p:tgtEl>
                                          <p:spTgt spid="32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199" grpId="1" animBg="1"/>
      <p:bldP spid="199" grpId="2" animBg="1"/>
      <p:bldP spid="17" grpId="0" animBg="1"/>
      <p:bldP spid="3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10"/>
            <a:ext cx="5462299" cy="1325563"/>
          </a:xfrm>
        </p:spPr>
        <p:txBody>
          <a:bodyPr>
            <a:normAutofit/>
          </a:bodyPr>
          <a:lstStyle/>
          <a:p>
            <a:pPr>
              <a:tabLst>
                <a:tab pos="953967" algn="l"/>
              </a:tabLst>
            </a:pPr>
            <a:r>
              <a:rPr lang="en-US" sz="4000" dirty="0"/>
              <a:t>Session VS VM (or VDI)</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050" y="1410703"/>
            <a:ext cx="1300480" cy="130048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906" y="2547114"/>
            <a:ext cx="1300480" cy="1300480"/>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5496" y="2470195"/>
            <a:ext cx="1300480" cy="130048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8263" y="2509960"/>
            <a:ext cx="1300480" cy="1300480"/>
          </a:xfrm>
          <a:prstGeom prst="rect">
            <a:avLst/>
          </a:prstGeom>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9532" y="1332362"/>
            <a:ext cx="1300480" cy="1300480"/>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4628" y="1347294"/>
            <a:ext cx="1300480" cy="1300480"/>
          </a:xfrm>
          <a:prstGeom prst="rect">
            <a:avLst/>
          </a:prstGeom>
        </p:spPr>
      </p:pic>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prstClr val="black"/>
              </a:solidFill>
              <a:effectLst/>
              <a:uLnTx/>
              <a:uFillTx/>
              <a:latin typeface="Calibri" panose="020F0502020204030204"/>
              <a:ea typeface="Segoe UI" pitchFamily="34" charset="0"/>
              <a:cs typeface="Segoe UI" pitchFamily="34" charset="0"/>
            </a:endParaRPr>
          </a:p>
        </p:txBody>
      </p:sp>
      <p:sp>
        <p:nvSpPr>
          <p:cNvPr id="11" name="Right Brace 10"/>
          <p:cNvSpPr/>
          <p:nvPr/>
        </p:nvSpPr>
        <p:spPr>
          <a:xfrm>
            <a:off x="8706695" y="1469616"/>
            <a:ext cx="408139" cy="2356316"/>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prstClr val="black"/>
                </a:solidFill>
                <a:effectLst/>
                <a:uLnTx/>
                <a:uFillTx/>
                <a:latin typeface="Calibri" panose="020F0502020204030204"/>
                <a:ea typeface="+mn-ea"/>
                <a:cs typeface="+mn-cs"/>
              </a:rPr>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prstClr val="black"/>
                </a:solidFill>
                <a:effectLst/>
                <a:uLnTx/>
                <a:uFillTx/>
                <a:latin typeface="Calibri" panose="020F0502020204030204"/>
                <a:ea typeface="+mn-ea"/>
                <a:cs typeface="+mn-cs"/>
              </a:rPr>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prstClr val="black"/>
                </a:solidFill>
                <a:effectLst/>
                <a:uLnTx/>
                <a:uFillTx/>
                <a:latin typeface="Calibri" panose="020F0502020204030204"/>
                <a:ea typeface="+mn-ea"/>
                <a:cs typeface="+mn-cs"/>
              </a:rPr>
              <a:t>Hardware / Hypervisor Level</a:t>
            </a:r>
          </a:p>
        </p:txBody>
      </p:sp>
      <p:sp>
        <p:nvSpPr>
          <p:cNvPr id="17" name="Callout: Down Arrow 16"/>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Single OS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All Workloads</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Operating </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rPr>
                <a:t>Hardware Virtualization</a:t>
              </a:r>
              <a:endPar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Application(s)</a:t>
              </a:r>
            </a:p>
          </p:txBody>
        </p:sp>
      </p:grpSp>
      <p:grpSp>
        <p:nvGrpSpPr>
          <p:cNvPr id="20" name="Group 19"/>
          <p:cNvGrpSpPr/>
          <p:nvPr/>
        </p:nvGrpSpPr>
        <p:grpSpPr>
          <a:xfrm>
            <a:off x="4578647" y="1106445"/>
            <a:ext cx="3903894" cy="2986682"/>
            <a:chOff x="4578647" y="1106445"/>
            <a:chExt cx="3903894" cy="2986682"/>
          </a:xfrm>
        </p:grpSpPr>
        <p:grpSp>
          <p:nvGrpSpPr>
            <p:cNvPr id="18" name="Group 17"/>
            <p:cNvGrpSpPr/>
            <p:nvPr/>
          </p:nvGrpSpPr>
          <p:grpSpPr>
            <a:xfrm>
              <a:off x="4586803" y="1106445"/>
              <a:ext cx="3895738" cy="758949"/>
              <a:chOff x="4745715" y="4554146"/>
              <a:chExt cx="3895738" cy="758949"/>
            </a:xfrm>
          </p:grpSpPr>
          <p:grpSp>
            <p:nvGrpSpPr>
              <p:cNvPr id="200" name="Group 199"/>
              <p:cNvGrpSpPr/>
              <p:nvPr/>
            </p:nvGrpSpPr>
            <p:grpSpPr>
              <a:xfrm>
                <a:off x="4745715" y="4569079"/>
                <a:ext cx="968095" cy="735958"/>
                <a:chOff x="5612130" y="1954607"/>
                <a:chExt cx="3133643" cy="1157080"/>
              </a:xfrm>
            </p:grpSpPr>
            <p:sp>
              <p:nvSpPr>
                <p:cNvPr id="201" name="Rectangle 20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02" name="Group 201"/>
                <p:cNvGrpSpPr/>
                <p:nvPr/>
              </p:nvGrpSpPr>
              <p:grpSpPr>
                <a:xfrm>
                  <a:off x="7878036" y="1954607"/>
                  <a:ext cx="787238" cy="808509"/>
                  <a:chOff x="5624585" y="4372841"/>
                  <a:chExt cx="1415904" cy="1454160"/>
                </a:xfrm>
              </p:grpSpPr>
              <p:pic>
                <p:nvPicPr>
                  <p:cNvPr id="205" name="Picture 20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06" name="Picture 20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07" name="Picture 20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08" name="Picture 20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03" name="Picture 20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04" name="Picture 2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09" name="Group 208"/>
              <p:cNvGrpSpPr/>
              <p:nvPr/>
            </p:nvGrpSpPr>
            <p:grpSpPr>
              <a:xfrm>
                <a:off x="5682049" y="4554146"/>
                <a:ext cx="999901" cy="758949"/>
                <a:chOff x="5509177" y="1918460"/>
                <a:chExt cx="3236596" cy="1193227"/>
              </a:xfrm>
            </p:grpSpPr>
            <p:sp>
              <p:nvSpPr>
                <p:cNvPr id="210" name="Rectangle 209"/>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11" name="Group 210"/>
                <p:cNvGrpSpPr/>
                <p:nvPr/>
              </p:nvGrpSpPr>
              <p:grpSpPr>
                <a:xfrm>
                  <a:off x="7878036" y="1954607"/>
                  <a:ext cx="787238" cy="808509"/>
                  <a:chOff x="5624585" y="4372841"/>
                  <a:chExt cx="1415904" cy="1454160"/>
                </a:xfrm>
              </p:grpSpPr>
              <p:pic>
                <p:nvPicPr>
                  <p:cNvPr id="214" name="Picture 2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15" name="Picture 21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16" name="Picture 21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17" name="Picture 21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12" name="Picture 2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13" name="Picture 2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18" name="Group 217"/>
              <p:cNvGrpSpPr/>
              <p:nvPr/>
            </p:nvGrpSpPr>
            <p:grpSpPr>
              <a:xfrm>
                <a:off x="6692067" y="4569079"/>
                <a:ext cx="968095" cy="735958"/>
                <a:chOff x="5612130" y="1954607"/>
                <a:chExt cx="3133643" cy="1157080"/>
              </a:xfrm>
            </p:grpSpPr>
            <p:sp>
              <p:nvSpPr>
                <p:cNvPr id="219" name="Rectangle 218"/>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20" name="Group 219"/>
                <p:cNvGrpSpPr/>
                <p:nvPr/>
              </p:nvGrpSpPr>
              <p:grpSpPr>
                <a:xfrm>
                  <a:off x="7878036" y="1954607"/>
                  <a:ext cx="787238" cy="808509"/>
                  <a:chOff x="5624585" y="4372841"/>
                  <a:chExt cx="1415904" cy="1454160"/>
                </a:xfrm>
              </p:grpSpPr>
              <p:pic>
                <p:nvPicPr>
                  <p:cNvPr id="223" name="Picture 2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24" name="Picture 22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25" name="Picture 22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26" name="Picture 22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21" name="Picture 2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22" name="Picture 2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27" name="Group 226"/>
              <p:cNvGrpSpPr/>
              <p:nvPr/>
            </p:nvGrpSpPr>
            <p:grpSpPr>
              <a:xfrm>
                <a:off x="7673358" y="4569079"/>
                <a:ext cx="968095" cy="735958"/>
                <a:chOff x="5612130" y="1954607"/>
                <a:chExt cx="3133643" cy="1157080"/>
              </a:xfrm>
            </p:grpSpPr>
            <p:sp>
              <p:nvSpPr>
                <p:cNvPr id="228" name="Rectangle 22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29" name="Group 228"/>
                <p:cNvGrpSpPr/>
                <p:nvPr/>
              </p:nvGrpSpPr>
              <p:grpSpPr>
                <a:xfrm>
                  <a:off x="7878036" y="1954607"/>
                  <a:ext cx="787238" cy="808509"/>
                  <a:chOff x="5624585" y="4372841"/>
                  <a:chExt cx="1415904" cy="1454160"/>
                </a:xfrm>
              </p:grpSpPr>
              <p:pic>
                <p:nvPicPr>
                  <p:cNvPr id="232" name="Picture 2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33" name="Picture 2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34" name="Picture 2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35" name="Picture 23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30" name="Picture 2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31" name="Picture 2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48" name="Group 247"/>
            <p:cNvGrpSpPr/>
            <p:nvPr/>
          </p:nvGrpSpPr>
          <p:grpSpPr>
            <a:xfrm>
              <a:off x="4586803" y="1850461"/>
              <a:ext cx="3895738" cy="758949"/>
              <a:chOff x="4745715" y="4554146"/>
              <a:chExt cx="3895738" cy="758949"/>
            </a:xfrm>
          </p:grpSpPr>
          <p:grpSp>
            <p:nvGrpSpPr>
              <p:cNvPr id="249" name="Group 248"/>
              <p:cNvGrpSpPr/>
              <p:nvPr/>
            </p:nvGrpSpPr>
            <p:grpSpPr>
              <a:xfrm>
                <a:off x="4745715" y="4569079"/>
                <a:ext cx="968095" cy="735958"/>
                <a:chOff x="5612130" y="1954607"/>
                <a:chExt cx="3133643" cy="1157080"/>
              </a:xfrm>
            </p:grpSpPr>
            <p:sp>
              <p:nvSpPr>
                <p:cNvPr id="277" name="Rectangle 27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78" name="Group 277"/>
                <p:cNvGrpSpPr/>
                <p:nvPr/>
              </p:nvGrpSpPr>
              <p:grpSpPr>
                <a:xfrm>
                  <a:off x="7878036" y="1954607"/>
                  <a:ext cx="787238" cy="808509"/>
                  <a:chOff x="5624585" y="4372841"/>
                  <a:chExt cx="1415904" cy="1454160"/>
                </a:xfrm>
              </p:grpSpPr>
              <p:pic>
                <p:nvPicPr>
                  <p:cNvPr id="281" name="Picture 28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82" name="Picture 28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83" name="Picture 28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84" name="Picture 28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9" name="Picture 27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80" name="Picture 27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0" name="Group 249"/>
              <p:cNvGrpSpPr/>
              <p:nvPr/>
            </p:nvGrpSpPr>
            <p:grpSpPr>
              <a:xfrm>
                <a:off x="5682049" y="4554146"/>
                <a:ext cx="999901" cy="758949"/>
                <a:chOff x="5509177" y="1918460"/>
                <a:chExt cx="3236596" cy="1193227"/>
              </a:xfrm>
            </p:grpSpPr>
            <p:sp>
              <p:nvSpPr>
                <p:cNvPr id="269" name="Rectangle 268"/>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70" name="Group 269"/>
                <p:cNvGrpSpPr/>
                <p:nvPr/>
              </p:nvGrpSpPr>
              <p:grpSpPr>
                <a:xfrm>
                  <a:off x="7878036" y="1954607"/>
                  <a:ext cx="787238" cy="808509"/>
                  <a:chOff x="5624585" y="4372841"/>
                  <a:chExt cx="1415904" cy="1454160"/>
                </a:xfrm>
              </p:grpSpPr>
              <p:pic>
                <p:nvPicPr>
                  <p:cNvPr id="273" name="Picture 2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4" name="Picture 27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5" name="Picture 27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6" name="Picture 27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1" name="Picture 27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72" name="Picture 27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1" name="Group 250"/>
              <p:cNvGrpSpPr/>
              <p:nvPr/>
            </p:nvGrpSpPr>
            <p:grpSpPr>
              <a:xfrm>
                <a:off x="6692067" y="4569079"/>
                <a:ext cx="968095" cy="735958"/>
                <a:chOff x="5612130" y="1954607"/>
                <a:chExt cx="3133643" cy="1157080"/>
              </a:xfrm>
            </p:grpSpPr>
            <p:sp>
              <p:nvSpPr>
                <p:cNvPr id="261" name="Rectangle 26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62" name="Group 261"/>
                <p:cNvGrpSpPr/>
                <p:nvPr/>
              </p:nvGrpSpPr>
              <p:grpSpPr>
                <a:xfrm>
                  <a:off x="7878036" y="1954607"/>
                  <a:ext cx="787238" cy="808509"/>
                  <a:chOff x="5624585" y="4372841"/>
                  <a:chExt cx="1415904" cy="1454160"/>
                </a:xfrm>
              </p:grpSpPr>
              <p:pic>
                <p:nvPicPr>
                  <p:cNvPr id="265" name="Picture 2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66" name="Picture 26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67" name="Picture 26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8" name="Picture 26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63" name="Picture 2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64" name="Picture 2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2" name="Group 251"/>
              <p:cNvGrpSpPr/>
              <p:nvPr/>
            </p:nvGrpSpPr>
            <p:grpSpPr>
              <a:xfrm>
                <a:off x="7673358" y="4569079"/>
                <a:ext cx="968095" cy="735958"/>
                <a:chOff x="5612130" y="1954607"/>
                <a:chExt cx="3133643" cy="1157080"/>
              </a:xfrm>
            </p:grpSpPr>
            <p:sp>
              <p:nvSpPr>
                <p:cNvPr id="253" name="Rectangle 252"/>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54" name="Group 253"/>
                <p:cNvGrpSpPr/>
                <p:nvPr/>
              </p:nvGrpSpPr>
              <p:grpSpPr>
                <a:xfrm>
                  <a:off x="7878036" y="1954607"/>
                  <a:ext cx="787238" cy="808509"/>
                  <a:chOff x="5624585" y="4372841"/>
                  <a:chExt cx="1415904" cy="1454160"/>
                </a:xfrm>
              </p:grpSpPr>
              <p:pic>
                <p:nvPicPr>
                  <p:cNvPr id="257" name="Picture 2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58" name="Picture 2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59" name="Picture 25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0" name="Picture 25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55" name="Picture 2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56" name="Picture 2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85" name="Group 284"/>
            <p:cNvGrpSpPr/>
            <p:nvPr/>
          </p:nvGrpSpPr>
          <p:grpSpPr>
            <a:xfrm>
              <a:off x="4578647" y="2592319"/>
              <a:ext cx="3895738" cy="758949"/>
              <a:chOff x="4745715" y="4554146"/>
              <a:chExt cx="3895738" cy="758949"/>
            </a:xfrm>
          </p:grpSpPr>
          <p:grpSp>
            <p:nvGrpSpPr>
              <p:cNvPr id="286" name="Group 285"/>
              <p:cNvGrpSpPr/>
              <p:nvPr/>
            </p:nvGrpSpPr>
            <p:grpSpPr>
              <a:xfrm>
                <a:off x="4745715" y="4569079"/>
                <a:ext cx="968095" cy="735958"/>
                <a:chOff x="5612130" y="1954607"/>
                <a:chExt cx="3133643" cy="1157080"/>
              </a:xfrm>
            </p:grpSpPr>
            <p:sp>
              <p:nvSpPr>
                <p:cNvPr id="314" name="Rectangle 313"/>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315" name="Group 314"/>
                <p:cNvGrpSpPr/>
                <p:nvPr/>
              </p:nvGrpSpPr>
              <p:grpSpPr>
                <a:xfrm>
                  <a:off x="7878036" y="1954607"/>
                  <a:ext cx="787238" cy="808509"/>
                  <a:chOff x="5624585" y="4372841"/>
                  <a:chExt cx="1415904" cy="1454160"/>
                </a:xfrm>
              </p:grpSpPr>
              <p:pic>
                <p:nvPicPr>
                  <p:cNvPr id="318" name="Picture 3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9" name="Picture 31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20" name="Picture 31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21" name="Picture 32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16" name="Picture 3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17" name="Picture 3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7" name="Group 286"/>
              <p:cNvGrpSpPr/>
              <p:nvPr/>
            </p:nvGrpSpPr>
            <p:grpSpPr>
              <a:xfrm>
                <a:off x="5682049" y="4554146"/>
                <a:ext cx="999901" cy="758949"/>
                <a:chOff x="5509177" y="1918460"/>
                <a:chExt cx="3236596" cy="1193227"/>
              </a:xfrm>
            </p:grpSpPr>
            <p:sp>
              <p:nvSpPr>
                <p:cNvPr id="306" name="Rectangle 305"/>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307" name="Group 306"/>
                <p:cNvGrpSpPr/>
                <p:nvPr/>
              </p:nvGrpSpPr>
              <p:grpSpPr>
                <a:xfrm>
                  <a:off x="7878036" y="1954607"/>
                  <a:ext cx="787238" cy="808509"/>
                  <a:chOff x="5624585" y="4372841"/>
                  <a:chExt cx="1415904" cy="1454160"/>
                </a:xfrm>
              </p:grpSpPr>
              <p:pic>
                <p:nvPicPr>
                  <p:cNvPr id="310" name="Picture 3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1" name="Picture 31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12" name="Picture 31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13" name="Picture 31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8" name="Picture 30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9" name="Picture 3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8" name="Group 287"/>
              <p:cNvGrpSpPr/>
              <p:nvPr/>
            </p:nvGrpSpPr>
            <p:grpSpPr>
              <a:xfrm>
                <a:off x="6692067" y="4569079"/>
                <a:ext cx="968095" cy="735958"/>
                <a:chOff x="5612130" y="1954607"/>
                <a:chExt cx="3133643" cy="1157080"/>
              </a:xfrm>
            </p:grpSpPr>
            <p:sp>
              <p:nvSpPr>
                <p:cNvPr id="298" name="Rectangle 29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99" name="Group 298"/>
                <p:cNvGrpSpPr/>
                <p:nvPr/>
              </p:nvGrpSpPr>
              <p:grpSpPr>
                <a:xfrm>
                  <a:off x="7878036" y="1954607"/>
                  <a:ext cx="787238" cy="808509"/>
                  <a:chOff x="5624585" y="4372841"/>
                  <a:chExt cx="1415904" cy="1454160"/>
                </a:xfrm>
              </p:grpSpPr>
              <p:pic>
                <p:nvPicPr>
                  <p:cNvPr id="302" name="Picture 3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03" name="Picture 30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04" name="Picture 30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05" name="Picture 30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0" name="Picture 2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1" name="Picture 3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9" name="Group 288"/>
              <p:cNvGrpSpPr/>
              <p:nvPr/>
            </p:nvGrpSpPr>
            <p:grpSpPr>
              <a:xfrm>
                <a:off x="7673358" y="4569079"/>
                <a:ext cx="968095" cy="735958"/>
                <a:chOff x="5612130" y="1954607"/>
                <a:chExt cx="3133643" cy="1157080"/>
              </a:xfrm>
            </p:grpSpPr>
            <p:sp>
              <p:nvSpPr>
                <p:cNvPr id="290" name="Rectangle 289"/>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291" name="Group 290"/>
                <p:cNvGrpSpPr/>
                <p:nvPr/>
              </p:nvGrpSpPr>
              <p:grpSpPr>
                <a:xfrm>
                  <a:off x="7878036" y="1954607"/>
                  <a:ext cx="787238" cy="808509"/>
                  <a:chOff x="5624585" y="4372841"/>
                  <a:chExt cx="1415904" cy="1454160"/>
                </a:xfrm>
              </p:grpSpPr>
              <p:pic>
                <p:nvPicPr>
                  <p:cNvPr id="294" name="Picture 2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95" name="Picture 29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96" name="Picture 29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97" name="Picture 29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92" name="Picture 29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93" name="Picture 29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322" name="Group 321"/>
            <p:cNvGrpSpPr/>
            <p:nvPr/>
          </p:nvGrpSpPr>
          <p:grpSpPr>
            <a:xfrm>
              <a:off x="4579524" y="3334178"/>
              <a:ext cx="3895738" cy="758949"/>
              <a:chOff x="4745715" y="4554146"/>
              <a:chExt cx="3895738" cy="758949"/>
            </a:xfrm>
          </p:grpSpPr>
          <p:grpSp>
            <p:nvGrpSpPr>
              <p:cNvPr id="323" name="Group 322"/>
              <p:cNvGrpSpPr/>
              <p:nvPr/>
            </p:nvGrpSpPr>
            <p:grpSpPr>
              <a:xfrm>
                <a:off x="4745715" y="4569079"/>
                <a:ext cx="968095" cy="735958"/>
                <a:chOff x="5612130" y="1954607"/>
                <a:chExt cx="3133643" cy="1157080"/>
              </a:xfrm>
            </p:grpSpPr>
            <p:sp>
              <p:nvSpPr>
                <p:cNvPr id="351" name="Rectangle 35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352" name="Group 351"/>
                <p:cNvGrpSpPr/>
                <p:nvPr/>
              </p:nvGrpSpPr>
              <p:grpSpPr>
                <a:xfrm>
                  <a:off x="7878036" y="1954607"/>
                  <a:ext cx="787238" cy="808509"/>
                  <a:chOff x="5624585" y="4372841"/>
                  <a:chExt cx="1415904" cy="1454160"/>
                </a:xfrm>
              </p:grpSpPr>
              <p:pic>
                <p:nvPicPr>
                  <p:cNvPr id="355" name="Picture 3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56" name="Picture 35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57" name="Picture 35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8" name="Picture 3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53" name="Picture 35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54" name="Picture 3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4" name="Group 323"/>
              <p:cNvGrpSpPr/>
              <p:nvPr/>
            </p:nvGrpSpPr>
            <p:grpSpPr>
              <a:xfrm>
                <a:off x="5682049" y="4554146"/>
                <a:ext cx="999901" cy="758949"/>
                <a:chOff x="5509177" y="1918460"/>
                <a:chExt cx="3236596" cy="1193227"/>
              </a:xfrm>
            </p:grpSpPr>
            <p:sp>
              <p:nvSpPr>
                <p:cNvPr id="343" name="Rectangle 342"/>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344" name="Group 343"/>
                <p:cNvGrpSpPr/>
                <p:nvPr/>
              </p:nvGrpSpPr>
              <p:grpSpPr>
                <a:xfrm>
                  <a:off x="7878036" y="1954607"/>
                  <a:ext cx="787238" cy="808509"/>
                  <a:chOff x="5624585" y="4372841"/>
                  <a:chExt cx="1415904" cy="1454160"/>
                </a:xfrm>
              </p:grpSpPr>
              <p:pic>
                <p:nvPicPr>
                  <p:cNvPr id="347" name="Picture 3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8" name="Picture 34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9" name="Picture 34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0" name="Picture 34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45" name="Picture 3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46" name="Picture 3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5" name="Group 324"/>
              <p:cNvGrpSpPr/>
              <p:nvPr/>
            </p:nvGrpSpPr>
            <p:grpSpPr>
              <a:xfrm>
                <a:off x="6692067" y="4569079"/>
                <a:ext cx="968095" cy="735958"/>
                <a:chOff x="5612130" y="1954607"/>
                <a:chExt cx="3133643" cy="1157080"/>
              </a:xfrm>
            </p:grpSpPr>
            <p:sp>
              <p:nvSpPr>
                <p:cNvPr id="335" name="Rectangle 334"/>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336" name="Group 335"/>
                <p:cNvGrpSpPr/>
                <p:nvPr/>
              </p:nvGrpSpPr>
              <p:grpSpPr>
                <a:xfrm>
                  <a:off x="7878036" y="1954607"/>
                  <a:ext cx="787238" cy="808509"/>
                  <a:chOff x="5624585" y="4372841"/>
                  <a:chExt cx="1415904" cy="1454160"/>
                </a:xfrm>
              </p:grpSpPr>
              <p:pic>
                <p:nvPicPr>
                  <p:cNvPr id="339" name="Picture 3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0" name="Picture 33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1" name="Picture 34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42" name="Picture 34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37" name="Picture 3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8" name="Picture 3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6" name="Group 325"/>
              <p:cNvGrpSpPr/>
              <p:nvPr/>
            </p:nvGrpSpPr>
            <p:grpSpPr>
              <a:xfrm>
                <a:off x="7673358" y="4569079"/>
                <a:ext cx="968095" cy="735958"/>
                <a:chOff x="5612130" y="1954607"/>
                <a:chExt cx="3133643" cy="1157080"/>
              </a:xfrm>
            </p:grpSpPr>
            <p:sp>
              <p:nvSpPr>
                <p:cNvPr id="327" name="Rectangle 32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grpSp>
              <p:nvGrpSpPr>
                <p:cNvPr id="328" name="Group 327"/>
                <p:cNvGrpSpPr/>
                <p:nvPr/>
              </p:nvGrpSpPr>
              <p:grpSpPr>
                <a:xfrm>
                  <a:off x="7878036" y="1954607"/>
                  <a:ext cx="787238" cy="808509"/>
                  <a:chOff x="5624585" y="4372841"/>
                  <a:chExt cx="1415904" cy="1454160"/>
                </a:xfrm>
              </p:grpSpPr>
              <p:pic>
                <p:nvPicPr>
                  <p:cNvPr id="331" name="Picture 3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32" name="Picture 33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33" name="Picture 3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34" name="Picture 3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29" name="Picture 3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0" name="Picture 3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prstClr val="black"/>
                </a:solidFill>
                <a:effectLst/>
                <a:uLnTx/>
                <a:uFillTx/>
                <a:latin typeface="Calibri" panose="020F0502020204030204"/>
                <a:ea typeface="+mn-ea"/>
                <a:cs typeface="+mn-cs"/>
              </a:rPr>
              <a:t>Application(s)</a:t>
            </a:r>
          </a:p>
        </p:txBody>
      </p:sp>
      <p:sp>
        <p:nvSpPr>
          <p:cNvPr id="21" name="TextBox 20"/>
          <p:cNvSpPr txBox="1"/>
          <p:nvPr/>
        </p:nvSpPr>
        <p:spPr>
          <a:xfrm>
            <a:off x="1197153" y="6263814"/>
            <a:ext cx="3048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Session Based Computing</a:t>
            </a:r>
          </a:p>
        </p:txBody>
      </p:sp>
      <p:grpSp>
        <p:nvGrpSpPr>
          <p:cNvPr id="22" name="Group 21"/>
          <p:cNvGrpSpPr/>
          <p:nvPr/>
        </p:nvGrpSpPr>
        <p:grpSpPr>
          <a:xfrm>
            <a:off x="4582927" y="4373040"/>
            <a:ext cx="3863537" cy="2298235"/>
            <a:chOff x="4582927" y="4362814"/>
            <a:chExt cx="3863537" cy="2308461"/>
          </a:xfrm>
        </p:grpSpPr>
        <p:grpSp>
          <p:nvGrpSpPr>
            <p:cNvPr id="238" name="Group 237"/>
            <p:cNvGrpSpPr/>
            <p:nvPr/>
          </p:nvGrpSpPr>
          <p:grpSpPr>
            <a:xfrm>
              <a:off x="4582927" y="4362814"/>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Operating </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Hardware Virtualization</a:t>
                </a:r>
              </a:p>
            </p:txBody>
          </p:sp>
          <p:pic>
            <p:nvPicPr>
              <p:cNvPr id="242" name="Picture 2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grpSp>
        <p:sp>
          <p:nvSpPr>
            <p:cNvPr id="361" name="TextBox 360"/>
            <p:cNvSpPr txBox="1"/>
            <p:nvPr/>
          </p:nvSpPr>
          <p:spPr>
            <a:xfrm>
              <a:off x="5036021" y="6301943"/>
              <a:ext cx="30483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VM or VDI Based Computing</a:t>
              </a:r>
            </a:p>
          </p:txBody>
        </p:sp>
      </p:grpSp>
      <p:sp>
        <p:nvSpPr>
          <p:cNvPr id="192" name="Rectangle 191"/>
          <p:cNvSpPr/>
          <p:nvPr/>
        </p:nvSpPr>
        <p:spPr bwMode="auto">
          <a:xfrm>
            <a:off x="4790122" y="366569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193" name="Rectangle 192"/>
          <p:cNvSpPr/>
          <p:nvPr/>
        </p:nvSpPr>
        <p:spPr bwMode="auto">
          <a:xfrm>
            <a:off x="5738846" y="365590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194" name="Rectangle 193"/>
          <p:cNvSpPr/>
          <p:nvPr/>
        </p:nvSpPr>
        <p:spPr bwMode="auto">
          <a:xfrm>
            <a:off x="6709555" y="366732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195" name="Rectangle 194"/>
          <p:cNvSpPr/>
          <p:nvPr/>
        </p:nvSpPr>
        <p:spPr bwMode="auto">
          <a:xfrm>
            <a:off x="7691626" y="365585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197" name="Rectangle 196"/>
          <p:cNvSpPr/>
          <p:nvPr/>
        </p:nvSpPr>
        <p:spPr bwMode="auto">
          <a:xfrm>
            <a:off x="4785049" y="2926203"/>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198" name="Rectangle 197"/>
          <p:cNvSpPr/>
          <p:nvPr/>
        </p:nvSpPr>
        <p:spPr bwMode="auto">
          <a:xfrm>
            <a:off x="5733773" y="291641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237" name="Rectangle 236"/>
          <p:cNvSpPr/>
          <p:nvPr/>
        </p:nvSpPr>
        <p:spPr bwMode="auto">
          <a:xfrm>
            <a:off x="6704482" y="2927835"/>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62" name="Rectangle 361"/>
          <p:cNvSpPr/>
          <p:nvPr/>
        </p:nvSpPr>
        <p:spPr bwMode="auto">
          <a:xfrm>
            <a:off x="7686553" y="2916369"/>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63" name="Rectangle 362"/>
          <p:cNvSpPr/>
          <p:nvPr/>
        </p:nvSpPr>
        <p:spPr bwMode="auto">
          <a:xfrm>
            <a:off x="4808458" y="220080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64" name="Rectangle 363"/>
          <p:cNvSpPr/>
          <p:nvPr/>
        </p:nvSpPr>
        <p:spPr bwMode="auto">
          <a:xfrm>
            <a:off x="5757182" y="219101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65" name="Rectangle 364"/>
          <p:cNvSpPr/>
          <p:nvPr/>
        </p:nvSpPr>
        <p:spPr bwMode="auto">
          <a:xfrm>
            <a:off x="6727891" y="220243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66" name="Rectangle 365"/>
          <p:cNvSpPr/>
          <p:nvPr/>
        </p:nvSpPr>
        <p:spPr bwMode="auto">
          <a:xfrm>
            <a:off x="7709962" y="219096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67" name="Rectangle 366"/>
          <p:cNvSpPr/>
          <p:nvPr/>
        </p:nvSpPr>
        <p:spPr bwMode="auto">
          <a:xfrm>
            <a:off x="4785257" y="1453906"/>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68" name="Rectangle 367"/>
          <p:cNvSpPr/>
          <p:nvPr/>
        </p:nvSpPr>
        <p:spPr bwMode="auto">
          <a:xfrm>
            <a:off x="5733981" y="1444121"/>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69" name="Rectangle 368"/>
          <p:cNvSpPr/>
          <p:nvPr/>
        </p:nvSpPr>
        <p:spPr bwMode="auto">
          <a:xfrm>
            <a:off x="6704690" y="145553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70" name="Rectangle 369"/>
          <p:cNvSpPr/>
          <p:nvPr/>
        </p:nvSpPr>
        <p:spPr bwMode="auto">
          <a:xfrm>
            <a:off x="7686761" y="144407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Apps</a:t>
            </a:r>
          </a:p>
        </p:txBody>
      </p:sp>
      <p:sp>
        <p:nvSpPr>
          <p:cNvPr id="3" name="Arrow: Striped Right 2"/>
          <p:cNvSpPr/>
          <p:nvPr/>
        </p:nvSpPr>
        <p:spPr>
          <a:xfrm rot="19574349">
            <a:off x="1930160" y="1676961"/>
            <a:ext cx="4587709" cy="5571486"/>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Massive VM Overhead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(Disk, Disk IO, Memory, CPU, OS, Licenses, Density, The works)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9" name="Callout: Down Arrow 198"/>
          <p:cNvSpPr/>
          <p:nvPr/>
        </p:nvSpPr>
        <p:spPr>
          <a:xfrm rot="3091998">
            <a:off x="7859179" y="34009"/>
            <a:ext cx="2724681" cy="2929864"/>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OS, Apps, </a:t>
            </a:r>
            <a:r>
              <a:rPr kumimoji="0" lang="en-US" sz="3200" b="0" i="0" u="none" strike="noStrike" kern="1200" cap="none" spc="0" normalizeH="0" baseline="0" noProof="0" dirty="0" err="1">
                <a:ln>
                  <a:noFill/>
                </a:ln>
                <a:solidFill>
                  <a:srgbClr val="5B9BD5">
                    <a:lumMod val="50000"/>
                  </a:srgbClr>
                </a:solidFill>
                <a:effectLst/>
                <a:uLnTx/>
                <a:uFillTx/>
                <a:latin typeface="Calibri" panose="020F0502020204030204"/>
                <a:ea typeface="+mn-ea"/>
                <a:cs typeface="+mn-cs"/>
              </a:rPr>
              <a:t>Config</a:t>
            </a:r>
            <a:r>
              <a:rPr kumimoji="0" lang="en-US" sz="32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 Mgmt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EACH Workload</a:t>
            </a:r>
          </a:p>
        </p:txBody>
      </p:sp>
    </p:spTree>
    <p:extLst>
      <p:ext uri="{BB962C8B-B14F-4D97-AF65-F5344CB8AC3E}">
        <p14:creationId xmlns:p14="http://schemas.microsoft.com/office/powerpoint/2010/main" val="193212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92"/>
                                        </p:tgtEl>
                                        <p:attrNameLst>
                                          <p:attrName>style.visibility</p:attrName>
                                        </p:attrNameLst>
                                      </p:cBhvr>
                                      <p:to>
                                        <p:strVal val="visible"/>
                                      </p:to>
                                    </p:set>
                                    <p:animEffect transition="in" filter="fade">
                                      <p:cBhvr>
                                        <p:cTn id="23" dur="500"/>
                                        <p:tgtEl>
                                          <p:spTgt spid="19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3"/>
                                        </p:tgtEl>
                                        <p:attrNameLst>
                                          <p:attrName>style.visibility</p:attrName>
                                        </p:attrNameLst>
                                      </p:cBhvr>
                                      <p:to>
                                        <p:strVal val="visible"/>
                                      </p:to>
                                    </p:set>
                                    <p:animEffect transition="in" filter="fade">
                                      <p:cBhvr>
                                        <p:cTn id="26" dur="500"/>
                                        <p:tgtEl>
                                          <p:spTgt spid="19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4"/>
                                        </p:tgtEl>
                                        <p:attrNameLst>
                                          <p:attrName>style.visibility</p:attrName>
                                        </p:attrNameLst>
                                      </p:cBhvr>
                                      <p:to>
                                        <p:strVal val="visible"/>
                                      </p:to>
                                    </p:set>
                                    <p:animEffect transition="in" filter="fade">
                                      <p:cBhvr>
                                        <p:cTn id="29" dur="500"/>
                                        <p:tgtEl>
                                          <p:spTgt spid="19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fade">
                                      <p:cBhvr>
                                        <p:cTn id="32" dur="500"/>
                                        <p:tgtEl>
                                          <p:spTgt spid="19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2"/>
                                        </p:tgtEl>
                                        <p:attrNameLst>
                                          <p:attrName>style.visibility</p:attrName>
                                        </p:attrNameLst>
                                      </p:cBhvr>
                                      <p:to>
                                        <p:strVal val="visible"/>
                                      </p:to>
                                    </p:set>
                                    <p:animEffect transition="in" filter="fade">
                                      <p:cBhvr>
                                        <p:cTn id="35" dur="500"/>
                                        <p:tgtEl>
                                          <p:spTgt spid="36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7"/>
                                        </p:tgtEl>
                                        <p:attrNameLst>
                                          <p:attrName>style.visibility</p:attrName>
                                        </p:attrNameLst>
                                      </p:cBhvr>
                                      <p:to>
                                        <p:strVal val="visible"/>
                                      </p:to>
                                    </p:set>
                                    <p:animEffect transition="in" filter="fade">
                                      <p:cBhvr>
                                        <p:cTn id="38" dur="500"/>
                                        <p:tgtEl>
                                          <p:spTgt spid="2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8"/>
                                        </p:tgtEl>
                                        <p:attrNameLst>
                                          <p:attrName>style.visibility</p:attrName>
                                        </p:attrNameLst>
                                      </p:cBhvr>
                                      <p:to>
                                        <p:strVal val="visible"/>
                                      </p:to>
                                    </p:set>
                                    <p:animEffect transition="in" filter="fade">
                                      <p:cBhvr>
                                        <p:cTn id="41" dur="500"/>
                                        <p:tgtEl>
                                          <p:spTgt spid="19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7"/>
                                        </p:tgtEl>
                                        <p:attrNameLst>
                                          <p:attrName>style.visibility</p:attrName>
                                        </p:attrNameLst>
                                      </p:cBhvr>
                                      <p:to>
                                        <p:strVal val="visible"/>
                                      </p:to>
                                    </p:set>
                                    <p:animEffect transition="in" filter="fade">
                                      <p:cBhvr>
                                        <p:cTn id="44" dur="500"/>
                                        <p:tgtEl>
                                          <p:spTgt spid="19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3"/>
                                        </p:tgtEl>
                                        <p:attrNameLst>
                                          <p:attrName>style.visibility</p:attrName>
                                        </p:attrNameLst>
                                      </p:cBhvr>
                                      <p:to>
                                        <p:strVal val="visible"/>
                                      </p:to>
                                    </p:set>
                                    <p:animEffect transition="in" filter="fade">
                                      <p:cBhvr>
                                        <p:cTn id="47" dur="500"/>
                                        <p:tgtEl>
                                          <p:spTgt spid="36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4"/>
                                        </p:tgtEl>
                                        <p:attrNameLst>
                                          <p:attrName>style.visibility</p:attrName>
                                        </p:attrNameLst>
                                      </p:cBhvr>
                                      <p:to>
                                        <p:strVal val="visible"/>
                                      </p:to>
                                    </p:set>
                                    <p:animEffect transition="in" filter="fade">
                                      <p:cBhvr>
                                        <p:cTn id="50" dur="500"/>
                                        <p:tgtEl>
                                          <p:spTgt spid="36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65"/>
                                        </p:tgtEl>
                                        <p:attrNameLst>
                                          <p:attrName>style.visibility</p:attrName>
                                        </p:attrNameLst>
                                      </p:cBhvr>
                                      <p:to>
                                        <p:strVal val="visible"/>
                                      </p:to>
                                    </p:set>
                                    <p:animEffect transition="in" filter="fade">
                                      <p:cBhvr>
                                        <p:cTn id="53" dur="500"/>
                                        <p:tgtEl>
                                          <p:spTgt spid="36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6"/>
                                        </p:tgtEl>
                                        <p:attrNameLst>
                                          <p:attrName>style.visibility</p:attrName>
                                        </p:attrNameLst>
                                      </p:cBhvr>
                                      <p:to>
                                        <p:strVal val="visible"/>
                                      </p:to>
                                    </p:set>
                                    <p:animEffect transition="in" filter="fade">
                                      <p:cBhvr>
                                        <p:cTn id="56" dur="500"/>
                                        <p:tgtEl>
                                          <p:spTgt spid="36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70"/>
                                        </p:tgtEl>
                                        <p:attrNameLst>
                                          <p:attrName>style.visibility</p:attrName>
                                        </p:attrNameLst>
                                      </p:cBhvr>
                                      <p:to>
                                        <p:strVal val="visible"/>
                                      </p:to>
                                    </p:set>
                                    <p:animEffect transition="in" filter="fade">
                                      <p:cBhvr>
                                        <p:cTn id="59" dur="500"/>
                                        <p:tgtEl>
                                          <p:spTgt spid="37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9"/>
                                        </p:tgtEl>
                                        <p:attrNameLst>
                                          <p:attrName>style.visibility</p:attrName>
                                        </p:attrNameLst>
                                      </p:cBhvr>
                                      <p:to>
                                        <p:strVal val="visible"/>
                                      </p:to>
                                    </p:set>
                                    <p:animEffect transition="in" filter="fade">
                                      <p:cBhvr>
                                        <p:cTn id="62" dur="500"/>
                                        <p:tgtEl>
                                          <p:spTgt spid="36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8"/>
                                        </p:tgtEl>
                                        <p:attrNameLst>
                                          <p:attrName>style.visibility</p:attrName>
                                        </p:attrNameLst>
                                      </p:cBhvr>
                                      <p:to>
                                        <p:strVal val="visible"/>
                                      </p:to>
                                    </p:set>
                                    <p:animEffect transition="in" filter="fade">
                                      <p:cBhvr>
                                        <p:cTn id="65" dur="500"/>
                                        <p:tgtEl>
                                          <p:spTgt spid="36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7"/>
                                        </p:tgtEl>
                                        <p:attrNameLst>
                                          <p:attrName>style.visibility</p:attrName>
                                        </p:attrNameLst>
                                      </p:cBhvr>
                                      <p:to>
                                        <p:strVal val="visible"/>
                                      </p:to>
                                    </p:set>
                                    <p:animEffect transition="in" filter="fade">
                                      <p:cBhvr>
                                        <p:cTn id="68" dur="500"/>
                                        <p:tgtEl>
                                          <p:spTgt spid="367"/>
                                        </p:tgtEl>
                                      </p:cBhvr>
                                    </p:animEffect>
                                  </p:childTnLst>
                                </p:cTn>
                              </p:par>
                              <p:par>
                                <p:cTn id="69" presetID="10" presetClass="exit" presetSubtype="0" fill="hold" grpId="0" nodeType="withEffect">
                                  <p:stCondLst>
                                    <p:cond delay="0"/>
                                  </p:stCondLst>
                                  <p:childTnLst>
                                    <p:animEffect transition="out" filter="fade">
                                      <p:cBhvr>
                                        <p:cTn id="70" dur="500"/>
                                        <p:tgtEl>
                                          <p:spTgt spid="359"/>
                                        </p:tgtEl>
                                      </p:cBhvr>
                                    </p:animEffect>
                                    <p:set>
                                      <p:cBhvr>
                                        <p:cTn id="71" dur="1" fill="hold">
                                          <p:stCondLst>
                                            <p:cond delay="499"/>
                                          </p:stCondLst>
                                        </p:cTn>
                                        <p:tgtEl>
                                          <p:spTgt spid="359"/>
                                        </p:tgtEl>
                                        <p:attrNameLst>
                                          <p:attrName>style.visibility</p:attrName>
                                        </p:attrNameLst>
                                      </p:cBhvr>
                                      <p:to>
                                        <p:strVal val="hidden"/>
                                      </p:to>
                                    </p:set>
                                  </p:childTnLst>
                                </p:cTn>
                              </p:par>
                              <p:par>
                                <p:cTn id="72" presetID="10" presetClass="exit" presetSubtype="0" fill="hold" grpId="0" nodeType="withEffect">
                                  <p:stCondLst>
                                    <p:cond delay="0"/>
                                  </p:stCondLst>
                                  <p:childTnLst>
                                    <p:animEffect transition="out" filter="fade">
                                      <p:cBhvr>
                                        <p:cTn id="73" dur="500"/>
                                        <p:tgtEl>
                                          <p:spTgt spid="360"/>
                                        </p:tgtEl>
                                      </p:cBhvr>
                                    </p:animEffect>
                                    <p:set>
                                      <p:cBhvr>
                                        <p:cTn id="74" dur="1" fill="hold">
                                          <p:stCondLst>
                                            <p:cond delay="499"/>
                                          </p:stCondLst>
                                        </p:cTn>
                                        <p:tgtEl>
                                          <p:spTgt spid="36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199"/>
                                        </p:tgtEl>
                                        <p:attrNameLst>
                                          <p:attrName>style.visibility</p:attrName>
                                        </p:attrNameLst>
                                      </p:cBhvr>
                                      <p:to>
                                        <p:strVal val="visible"/>
                                      </p:to>
                                    </p:set>
                                    <p:anim calcmode="lin" valueType="num">
                                      <p:cBhvr>
                                        <p:cTn id="79" dur="1000" fill="hold"/>
                                        <p:tgtEl>
                                          <p:spTgt spid="199"/>
                                        </p:tgtEl>
                                        <p:attrNameLst>
                                          <p:attrName>ppt_w</p:attrName>
                                        </p:attrNameLst>
                                      </p:cBhvr>
                                      <p:tavLst>
                                        <p:tav tm="0">
                                          <p:val>
                                            <p:fltVal val="0"/>
                                          </p:val>
                                        </p:tav>
                                        <p:tav tm="100000">
                                          <p:val>
                                            <p:strVal val="#ppt_w"/>
                                          </p:val>
                                        </p:tav>
                                      </p:tavLst>
                                    </p:anim>
                                    <p:anim calcmode="lin" valueType="num">
                                      <p:cBhvr>
                                        <p:cTn id="80" dur="1000" fill="hold"/>
                                        <p:tgtEl>
                                          <p:spTgt spid="199"/>
                                        </p:tgtEl>
                                        <p:attrNameLst>
                                          <p:attrName>ppt_h</p:attrName>
                                        </p:attrNameLst>
                                      </p:cBhvr>
                                      <p:tavLst>
                                        <p:tav tm="0">
                                          <p:val>
                                            <p:fltVal val="0"/>
                                          </p:val>
                                        </p:tav>
                                        <p:tav tm="100000">
                                          <p:val>
                                            <p:strVal val="#ppt_h"/>
                                          </p:val>
                                        </p:tav>
                                      </p:tavLst>
                                    </p:anim>
                                    <p:anim calcmode="lin" valueType="num">
                                      <p:cBhvr>
                                        <p:cTn id="81" dur="1000" fill="hold"/>
                                        <p:tgtEl>
                                          <p:spTgt spid="199"/>
                                        </p:tgtEl>
                                        <p:attrNameLst>
                                          <p:attrName>style.rotation</p:attrName>
                                        </p:attrNameLst>
                                      </p:cBhvr>
                                      <p:tavLst>
                                        <p:tav tm="0">
                                          <p:val>
                                            <p:fltVal val="90"/>
                                          </p:val>
                                        </p:tav>
                                        <p:tav tm="100000">
                                          <p:val>
                                            <p:fltVal val="0"/>
                                          </p:val>
                                        </p:tav>
                                      </p:tavLst>
                                    </p:anim>
                                    <p:animEffect transition="in" filter="fade">
                                      <p:cBhvr>
                                        <p:cTn id="82" dur="1000"/>
                                        <p:tgtEl>
                                          <p:spTgt spid="199"/>
                                        </p:tgtEl>
                                      </p:cBhvr>
                                    </p:animEffect>
                                  </p:childTnLst>
                                </p:cTn>
                              </p:par>
                            </p:childTnLst>
                          </p:cTn>
                        </p:par>
                      </p:childTnLst>
                    </p:cTn>
                  </p:par>
                  <p:par>
                    <p:cTn id="83" fill="hold">
                      <p:stCondLst>
                        <p:cond delay="indefinite"/>
                      </p:stCondLst>
                      <p:childTnLst>
                        <p:par>
                          <p:cTn id="84" fill="hold">
                            <p:stCondLst>
                              <p:cond delay="0"/>
                            </p:stCondLst>
                            <p:childTnLst>
                              <p:par>
                                <p:cTn id="85" presetID="26"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wipe(down)">
                                      <p:cBhvr>
                                        <p:cTn id="87" dur="580">
                                          <p:stCondLst>
                                            <p:cond delay="0"/>
                                          </p:stCondLst>
                                        </p:cTn>
                                        <p:tgtEl>
                                          <p:spTgt spid="3"/>
                                        </p:tgtEl>
                                      </p:cBhvr>
                                    </p:animEffect>
                                    <p:anim calcmode="lin" valueType="num">
                                      <p:cBhvr>
                                        <p:cTn id="8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tgtEl>
                                      </p:cBhvr>
                                      <p:to x="100000" y="60000"/>
                                    </p:animScale>
                                    <p:animScale>
                                      <p:cBhvr>
                                        <p:cTn id="94" dur="166" decel="50000">
                                          <p:stCondLst>
                                            <p:cond delay="676"/>
                                          </p:stCondLst>
                                        </p:cTn>
                                        <p:tgtEl>
                                          <p:spTgt spid="3"/>
                                        </p:tgtEl>
                                      </p:cBhvr>
                                      <p:to x="100000" y="100000"/>
                                    </p:animScale>
                                    <p:animScale>
                                      <p:cBhvr>
                                        <p:cTn id="95" dur="26">
                                          <p:stCondLst>
                                            <p:cond delay="1312"/>
                                          </p:stCondLst>
                                        </p:cTn>
                                        <p:tgtEl>
                                          <p:spTgt spid="3"/>
                                        </p:tgtEl>
                                      </p:cBhvr>
                                      <p:to x="100000" y="80000"/>
                                    </p:animScale>
                                    <p:animScale>
                                      <p:cBhvr>
                                        <p:cTn id="96" dur="166" decel="50000">
                                          <p:stCondLst>
                                            <p:cond delay="1338"/>
                                          </p:stCondLst>
                                        </p:cTn>
                                        <p:tgtEl>
                                          <p:spTgt spid="3"/>
                                        </p:tgtEl>
                                      </p:cBhvr>
                                      <p:to x="100000" y="100000"/>
                                    </p:animScale>
                                    <p:animScale>
                                      <p:cBhvr>
                                        <p:cTn id="97" dur="26">
                                          <p:stCondLst>
                                            <p:cond delay="1642"/>
                                          </p:stCondLst>
                                        </p:cTn>
                                        <p:tgtEl>
                                          <p:spTgt spid="3"/>
                                        </p:tgtEl>
                                      </p:cBhvr>
                                      <p:to x="100000" y="90000"/>
                                    </p:animScale>
                                    <p:animScale>
                                      <p:cBhvr>
                                        <p:cTn id="98" dur="166" decel="50000">
                                          <p:stCondLst>
                                            <p:cond delay="1668"/>
                                          </p:stCondLst>
                                        </p:cTn>
                                        <p:tgtEl>
                                          <p:spTgt spid="3"/>
                                        </p:tgtEl>
                                      </p:cBhvr>
                                      <p:to x="100000" y="100000"/>
                                    </p:animScale>
                                    <p:animScale>
                                      <p:cBhvr>
                                        <p:cTn id="99" dur="26">
                                          <p:stCondLst>
                                            <p:cond delay="1808"/>
                                          </p:stCondLst>
                                        </p:cTn>
                                        <p:tgtEl>
                                          <p:spTgt spid="3"/>
                                        </p:tgtEl>
                                      </p:cBhvr>
                                      <p:to x="100000" y="95000"/>
                                    </p:animScale>
                                    <p:animScale>
                                      <p:cBhvr>
                                        <p:cTn id="10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9" grpId="0" animBg="1"/>
      <p:bldP spid="360" grpId="0"/>
      <p:bldP spid="192" grpId="0" animBg="1"/>
      <p:bldP spid="193" grpId="0" animBg="1"/>
      <p:bldP spid="194" grpId="0" animBg="1"/>
      <p:bldP spid="195" grpId="0" animBg="1"/>
      <p:bldP spid="197" grpId="0" animBg="1"/>
      <p:bldP spid="198" grpId="0" animBg="1"/>
      <p:bldP spid="237"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 grpId="0" animBg="1"/>
      <p:bldP spid="19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2324</TotalTime>
  <Words>4489</Words>
  <Application>Microsoft Office PowerPoint</Application>
  <PresentationFormat>Widescreen</PresentationFormat>
  <Paragraphs>831</Paragraphs>
  <Slides>38</Slides>
  <Notes>25</Notes>
  <HiddenSlides>12</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38</vt:i4>
      </vt:variant>
    </vt:vector>
  </HeadingPairs>
  <TitlesOfParts>
    <vt:vector size="57" baseType="lpstr">
      <vt:lpstr>MS PGothic</vt:lpstr>
      <vt:lpstr>SimSun</vt:lpstr>
      <vt:lpstr>Arial</vt:lpstr>
      <vt:lpstr>Calibri</vt:lpstr>
      <vt:lpstr>Calibri Light</vt:lpstr>
      <vt:lpstr>Cambria Math</vt:lpstr>
      <vt:lpstr>Consolas</vt:lpstr>
      <vt:lpstr>Segoe UI</vt:lpstr>
      <vt:lpstr>Segoe UI Light</vt:lpstr>
      <vt:lpstr>Segoe UI Semibold</vt:lpstr>
      <vt:lpstr>Segoe UI Semilight</vt:lpstr>
      <vt:lpstr>Times New Roman</vt:lpstr>
      <vt:lpstr>Trebuchet MS</vt:lpstr>
      <vt:lpstr>Wingdings</vt:lpstr>
      <vt:lpstr>Office Theme</vt:lpstr>
      <vt:lpstr>1_5-30610_Microsoft_Ignite_Keynote_Template</vt:lpstr>
      <vt:lpstr>2_MSVID_White_16x9_2012-08-18</vt:lpstr>
      <vt:lpstr>1_Office Theme</vt:lpstr>
      <vt:lpstr>2_Office Theme</vt:lpstr>
      <vt:lpstr>PowerPoint Presentation</vt:lpstr>
      <vt:lpstr>Join US – Microsoft Developer Meetups</vt:lpstr>
      <vt:lpstr>Event Notifications – Http://ITProGuru.com/join Example: Azure Certification Jump Start  70-534 Architecting Microsoft Azure Solutions </vt:lpstr>
      <vt:lpstr>Windows Server 2016, Containers and Next Generation Micro Services</vt:lpstr>
      <vt:lpstr>Hands On Lab Containers and Windows Server 2016</vt:lpstr>
      <vt:lpstr>Datacenter inflection points</vt:lpstr>
      <vt:lpstr>Containerization</vt:lpstr>
      <vt:lpstr>What is a container?</vt:lpstr>
      <vt:lpstr>Session VS VM (or VDI)</vt:lpstr>
      <vt:lpstr>Containers</vt:lpstr>
      <vt:lpstr>Containers Deep Dive: Architecture of a Host</vt:lpstr>
      <vt:lpstr>How Containers Run</vt:lpstr>
      <vt:lpstr>DevOps: the three stage conversation</vt:lpstr>
      <vt:lpstr>Tip: Must Read Book </vt:lpstr>
      <vt:lpstr>List of DevOps Practices</vt:lpstr>
      <vt:lpstr>Monolith/Traditional vs Microservices/born in cloud</vt:lpstr>
      <vt:lpstr>Microsoft Fortifies Commitment to Open Source, Becomes Linux Foundation Platinum Member    </vt:lpstr>
      <vt:lpstr>Docker and Container Portability</vt:lpstr>
      <vt:lpstr>Docker Client runs the same on Windows and Linux</vt:lpstr>
      <vt:lpstr>What is DevOps…</vt:lpstr>
      <vt:lpstr>Traditional vs modern dev-ops</vt:lpstr>
      <vt:lpstr>Monolith and Microservices</vt:lpstr>
      <vt:lpstr>DevOps &amp; Monolithic vs Micro Services</vt:lpstr>
      <vt:lpstr>What’s the downside?</vt:lpstr>
      <vt:lpstr>Sample microservices application dev-ops flow using containers</vt:lpstr>
      <vt:lpstr>Dev/Ops Process with Containers</vt:lpstr>
      <vt:lpstr>Higher Level Services</vt:lpstr>
      <vt:lpstr>PowerPoint Presentation</vt:lpstr>
      <vt:lpstr>PowerPoint Presentation</vt:lpstr>
      <vt:lpstr>How Long Will it take to be mainstream?</vt:lpstr>
      <vt:lpstr>Homework [Optional]</vt:lpstr>
      <vt:lpstr>Containers Offer</vt:lpstr>
      <vt:lpstr>Making Them Ideal For</vt:lpstr>
      <vt:lpstr>Azure Container Service Template</vt:lpstr>
      <vt:lpstr>Learn more  with FREE  IT Pro Resources</vt:lpstr>
      <vt:lpstr>Free Resources for DevOps Practices</vt:lpstr>
      <vt:lpstr>Event Notifications – Http://ITProGuru.com/join Example: Azure Certification Jump Start  70-534 Architecting Microsoft Azure Solutions </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dc:creator>
  <cp:lastModifiedBy>Dan Stolts</cp:lastModifiedBy>
  <cp:revision>73</cp:revision>
  <dcterms:created xsi:type="dcterms:W3CDTF">2016-07-18T18:09:56Z</dcterms:created>
  <dcterms:modified xsi:type="dcterms:W3CDTF">2017-06-14T22:27:41Z</dcterms:modified>
</cp:coreProperties>
</file>